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07" r:id="rId3"/>
    <p:sldId id="308" r:id="rId4"/>
    <p:sldId id="258" r:id="rId5"/>
    <p:sldId id="259" r:id="rId6"/>
    <p:sldId id="260" r:id="rId7"/>
    <p:sldId id="261" r:id="rId8"/>
    <p:sldId id="262" r:id="rId9"/>
    <p:sldId id="309" r:id="rId10"/>
    <p:sldId id="310" r:id="rId11"/>
    <p:sldId id="311" r:id="rId12"/>
    <p:sldId id="312" r:id="rId13"/>
    <p:sldId id="317" r:id="rId14"/>
    <p:sldId id="316" r:id="rId15"/>
    <p:sldId id="313" r:id="rId16"/>
    <p:sldId id="315" r:id="rId17"/>
    <p:sldId id="318" r:id="rId18"/>
    <p:sldId id="319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9224515322075"/>
          <c:y val="1.4980735120927008E-2"/>
          <c:w val="0.49348272727130477"/>
          <c:h val="0.8275685813851549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Тюменская</c:v>
                </c:pt>
                <c:pt idx="1">
                  <c:v>Ленинградская</c:v>
                </c:pt>
                <c:pt idx="2">
                  <c:v>Новосибирская </c:v>
                </c:pt>
                <c:pt idx="3">
                  <c:v>Челябинская</c:v>
                </c:pt>
                <c:pt idx="4">
                  <c:v>ХМАО</c:v>
                </c:pt>
                <c:pt idx="5">
                  <c:v>Самарская</c:v>
                </c:pt>
                <c:pt idx="6">
                  <c:v>Оренбургская</c:v>
                </c:pt>
                <c:pt idx="7">
                  <c:v>Свердловская</c:v>
                </c:pt>
                <c:pt idx="8">
                  <c:v>Иркутская </c:v>
                </c:pt>
                <c:pt idx="9">
                  <c:v>Кемеровская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1267.5</c:v>
                </c:pt>
                <c:pt idx="1">
                  <c:v>1298.4000000000001</c:v>
                </c:pt>
                <c:pt idx="2">
                  <c:v>1303.0999999999999</c:v>
                </c:pt>
                <c:pt idx="3">
                  <c:v>1337.2</c:v>
                </c:pt>
                <c:pt idx="4">
                  <c:v>1349.1</c:v>
                </c:pt>
                <c:pt idx="5">
                  <c:v>1501.2</c:v>
                </c:pt>
                <c:pt idx="6">
                  <c:v>1501.3</c:v>
                </c:pt>
                <c:pt idx="7">
                  <c:v>1847.4</c:v>
                </c:pt>
                <c:pt idx="8">
                  <c:v>1952.5</c:v>
                </c:pt>
                <c:pt idx="9">
                  <c:v>1998.3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0256"/>
        <c:axId val="41722624"/>
      </c:barChart>
      <c:catAx>
        <c:axId val="40160256"/>
        <c:scaling>
          <c:orientation val="minMax"/>
        </c:scaling>
        <c:delete val="0"/>
        <c:axPos val="r"/>
        <c:numFmt formatCode="\О\с\н\о\в\н\о\й" sourceLinked="1"/>
        <c:majorTickMark val="none"/>
        <c:minorTickMark val="none"/>
        <c:tickLblPos val="nextTo"/>
        <c:txPr>
          <a:bodyPr/>
          <a:lstStyle/>
          <a:p>
            <a:pPr>
              <a:defRPr sz="1500" b="1" baseline="0"/>
            </a:pPr>
            <a:endParaRPr lang="ru-RU"/>
          </a:p>
        </c:txPr>
        <c:crossAx val="41722624"/>
        <c:crossesAt val="0"/>
        <c:auto val="1"/>
        <c:lblAlgn val="ctr"/>
        <c:lblOffset val="100"/>
        <c:noMultiLvlLbl val="1"/>
      </c:catAx>
      <c:valAx>
        <c:axId val="41722624"/>
        <c:scaling>
          <c:orientation val="maxMin"/>
          <c:max val="1850"/>
          <c:min val="0"/>
        </c:scaling>
        <c:delete val="0"/>
        <c:axPos val="b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0160256"/>
        <c:crosses val="autoZero"/>
        <c:crossBetween val="between"/>
        <c:majorUnit val="250"/>
      </c:valAx>
      <c:spPr>
        <a:noFill/>
        <a:ln w="25390">
          <a:noFill/>
        </a:ln>
      </c:spPr>
    </c:plotArea>
    <c:plotVisOnly val="1"/>
    <c:dispBlanksAs val="gap"/>
    <c:showDLblsOverMax val="1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06-4A29-922D-1872EC02E033}"/>
              </c:ext>
            </c:extLst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06-4A29-922D-1872EC02E03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06-4A29-922D-1872EC02E03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06-4A29-922D-1872EC02E0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г. Воронеж</c:v>
                </c:pt>
                <c:pt idx="1">
                  <c:v>Районы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44.9</c:v>
                </c:pt>
                <c:pt idx="1">
                  <c:v>55.1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06-4A29-922D-1872EC02E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6190476190476191"/>
          <c:y val="0.29372058629907133"/>
          <c:w val="0.40952380952380951"/>
          <c:h val="0.641762938966474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B8307-91BF-4627-A2DF-2E685FAD135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0891FC-B27E-49C6-A9C2-4AFC652F7D52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smtClean="0"/>
            <a:t>Высокие показатели пораженности:</a:t>
          </a:r>
          <a:endParaRPr lang="ru-RU"/>
        </a:p>
      </dgm:t>
    </dgm:pt>
    <dgm:pt modelId="{20F7E2E7-F700-4A51-9E5F-2BC1DA376851}" type="parTrans" cxnId="{5F278E87-1829-4193-AB20-8BAC3F29C6C0}">
      <dgm:prSet/>
      <dgm:spPr/>
      <dgm:t>
        <a:bodyPr/>
        <a:lstStyle/>
        <a:p>
          <a:endParaRPr lang="ru-RU"/>
        </a:p>
      </dgm:t>
    </dgm:pt>
    <dgm:pt modelId="{BA21140A-1E99-4AB6-B01F-D7D1B6AF4309}" type="sibTrans" cxnId="{5F278E87-1829-4193-AB20-8BAC3F29C6C0}">
      <dgm:prSet/>
      <dgm:spPr/>
      <dgm:t>
        <a:bodyPr/>
        <a:lstStyle/>
        <a:p>
          <a:endParaRPr lang="ru-RU"/>
        </a:p>
      </dgm:t>
    </dgm:pt>
    <dgm:pt modelId="{2C9325BC-A1EC-4E41-A304-BBAEAC56BE6E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endParaRPr lang="ru-RU" dirty="0"/>
        </a:p>
      </dgm:t>
    </dgm:pt>
    <dgm:pt modelId="{4286B070-C20F-422E-B68B-7CD20C44FFCF}" type="parTrans" cxnId="{DDEC57DB-EEDA-4069-8563-63EBBAA5AC79}">
      <dgm:prSet/>
      <dgm:spPr/>
      <dgm:t>
        <a:bodyPr/>
        <a:lstStyle/>
        <a:p>
          <a:endParaRPr lang="ru-RU"/>
        </a:p>
      </dgm:t>
    </dgm:pt>
    <dgm:pt modelId="{826D1D31-A7A0-4B07-A14E-8B226E86248E}" type="sibTrans" cxnId="{DDEC57DB-EEDA-4069-8563-63EBBAA5AC79}">
      <dgm:prSet/>
      <dgm:spPr/>
      <dgm:t>
        <a:bodyPr/>
        <a:lstStyle/>
        <a:p>
          <a:endParaRPr lang="ru-RU"/>
        </a:p>
      </dgm:t>
    </dgm:pt>
    <dgm:pt modelId="{48CDC081-FB0B-479A-BC8E-2EBF0C62F4A9}" type="pres">
      <dgm:prSet presAssocID="{361B8307-91BF-4627-A2DF-2E685FAD13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677EC7-CD9C-4418-9268-5FBA90FCD0DA}" type="pres">
      <dgm:prSet presAssocID="{920891FC-B27E-49C6-A9C2-4AFC652F7D52}" presName="linNode" presStyleCnt="0"/>
      <dgm:spPr/>
    </dgm:pt>
    <dgm:pt modelId="{95A1E764-AC10-440B-A060-4C7942AFDAA5}" type="pres">
      <dgm:prSet presAssocID="{920891FC-B27E-49C6-A9C2-4AFC652F7D52}" presName="parentText" presStyleLbl="node1" presStyleIdx="0" presStyleCnt="1" custLinFactNeighborX="-4172" custLinFactNeighborY="-43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5A6F1-58C5-4A6D-B59C-758E0A480B1D}" type="pres">
      <dgm:prSet presAssocID="{920891FC-B27E-49C6-A9C2-4AFC652F7D52}" presName="descendantText" presStyleLbl="alignAccFollowNode1" presStyleIdx="0" presStyleCnt="1" custScaleY="122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720F59-6B7A-4D99-9363-F812AA9A48D7}" type="presOf" srcId="{2C9325BC-A1EC-4E41-A304-BBAEAC56BE6E}" destId="{16E5A6F1-58C5-4A6D-B59C-758E0A480B1D}" srcOrd="0" destOrd="0" presId="urn:microsoft.com/office/officeart/2005/8/layout/vList5"/>
    <dgm:cxn modelId="{DDEC57DB-EEDA-4069-8563-63EBBAA5AC79}" srcId="{920891FC-B27E-49C6-A9C2-4AFC652F7D52}" destId="{2C9325BC-A1EC-4E41-A304-BBAEAC56BE6E}" srcOrd="0" destOrd="0" parTransId="{4286B070-C20F-422E-B68B-7CD20C44FFCF}" sibTransId="{826D1D31-A7A0-4B07-A14E-8B226E86248E}"/>
    <dgm:cxn modelId="{5F278E87-1829-4193-AB20-8BAC3F29C6C0}" srcId="{361B8307-91BF-4627-A2DF-2E685FAD1354}" destId="{920891FC-B27E-49C6-A9C2-4AFC652F7D52}" srcOrd="0" destOrd="0" parTransId="{20F7E2E7-F700-4A51-9E5F-2BC1DA376851}" sibTransId="{BA21140A-1E99-4AB6-B01F-D7D1B6AF4309}"/>
    <dgm:cxn modelId="{6837858B-609A-420B-9AF4-C392DF931ACA}" type="presOf" srcId="{361B8307-91BF-4627-A2DF-2E685FAD1354}" destId="{48CDC081-FB0B-479A-BC8E-2EBF0C62F4A9}" srcOrd="0" destOrd="0" presId="urn:microsoft.com/office/officeart/2005/8/layout/vList5"/>
    <dgm:cxn modelId="{38BEA46D-08F8-458C-9BCE-B5DC49D28E24}" type="presOf" srcId="{920891FC-B27E-49C6-A9C2-4AFC652F7D52}" destId="{95A1E764-AC10-440B-A060-4C7942AFDAA5}" srcOrd="0" destOrd="0" presId="urn:microsoft.com/office/officeart/2005/8/layout/vList5"/>
    <dgm:cxn modelId="{F8CB585B-1381-4FC4-8D1E-2345CCEF9D48}" type="presParOf" srcId="{48CDC081-FB0B-479A-BC8E-2EBF0C62F4A9}" destId="{F3677EC7-CD9C-4418-9268-5FBA90FCD0DA}" srcOrd="0" destOrd="0" presId="urn:microsoft.com/office/officeart/2005/8/layout/vList5"/>
    <dgm:cxn modelId="{A4BF4BD0-69C8-4620-854B-8FF5F44A62E4}" type="presParOf" srcId="{F3677EC7-CD9C-4418-9268-5FBA90FCD0DA}" destId="{95A1E764-AC10-440B-A060-4C7942AFDAA5}" srcOrd="0" destOrd="0" presId="urn:microsoft.com/office/officeart/2005/8/layout/vList5"/>
    <dgm:cxn modelId="{9CA815D5-F6E6-44A9-ACEF-48AA874D0DCD}" type="presParOf" srcId="{F3677EC7-CD9C-4418-9268-5FBA90FCD0DA}" destId="{16E5A6F1-58C5-4A6D-B59C-758E0A480B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EC53B0-432D-4D02-BB18-CD1D7E2F2866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4CDA3F-4057-48C9-BBE5-3A77A14E078D}">
      <dgm:prSet custT="1"/>
      <dgm:spPr/>
      <dgm:t>
        <a:bodyPr/>
        <a:lstStyle/>
        <a:p>
          <a:pPr rtl="0"/>
          <a:r>
            <a:rPr lang="ru-RU" sz="1400" b="1" dirty="0" smtClean="0"/>
            <a:t>Число живущих с ВИЧ жителей области  </a:t>
          </a:r>
          <a:endParaRPr lang="ru-RU" sz="1400" b="1" dirty="0"/>
        </a:p>
      </dgm:t>
    </dgm:pt>
    <dgm:pt modelId="{DD7A52C3-1647-4852-A878-0A34A9B0F3E1}" type="parTrans" cxnId="{97A66929-433C-4218-A2E6-7F7FFB23AA1B}">
      <dgm:prSet/>
      <dgm:spPr/>
      <dgm:t>
        <a:bodyPr/>
        <a:lstStyle/>
        <a:p>
          <a:endParaRPr lang="ru-RU"/>
        </a:p>
      </dgm:t>
    </dgm:pt>
    <dgm:pt modelId="{922A5909-BF60-412A-B487-B4362A1AB80F}" type="sibTrans" cxnId="{97A66929-433C-4218-A2E6-7F7FFB23AA1B}">
      <dgm:prSet/>
      <dgm:spPr/>
      <dgm:t>
        <a:bodyPr/>
        <a:lstStyle/>
        <a:p>
          <a:endParaRPr lang="ru-RU"/>
        </a:p>
      </dgm:t>
    </dgm:pt>
    <dgm:pt modelId="{4A55469F-1DED-4BA9-9C8D-A355F12201A9}">
      <dgm:prSet custT="1"/>
      <dgm:spPr/>
      <dgm:t>
        <a:bodyPr/>
        <a:lstStyle/>
        <a:p>
          <a:pPr rtl="0"/>
          <a:r>
            <a:rPr lang="ru-RU" sz="1400" dirty="0" smtClean="0"/>
            <a:t>(на 30.09.2020)</a:t>
          </a:r>
          <a:endParaRPr lang="ru-RU" sz="1400" dirty="0"/>
        </a:p>
      </dgm:t>
    </dgm:pt>
    <dgm:pt modelId="{8C02B812-BD96-4617-9921-822E70DBD4C9}" type="parTrans" cxnId="{78D9F2BD-2D89-4CBD-A401-A5F2C53CAB50}">
      <dgm:prSet/>
      <dgm:spPr/>
      <dgm:t>
        <a:bodyPr/>
        <a:lstStyle/>
        <a:p>
          <a:endParaRPr lang="ru-RU"/>
        </a:p>
      </dgm:t>
    </dgm:pt>
    <dgm:pt modelId="{B80BB4AE-2E9F-4003-B75F-BE3097E6B591}" type="sibTrans" cxnId="{78D9F2BD-2D89-4CBD-A401-A5F2C53CAB50}">
      <dgm:prSet/>
      <dgm:spPr/>
      <dgm:t>
        <a:bodyPr/>
        <a:lstStyle/>
        <a:p>
          <a:endParaRPr lang="ru-RU"/>
        </a:p>
      </dgm:t>
    </dgm:pt>
    <dgm:pt modelId="{86BCFBB0-4A93-467D-BC44-4F51EAB3BB60}" type="pres">
      <dgm:prSet presAssocID="{26EC53B0-432D-4D02-BB18-CD1D7E2F28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C5B85-D758-42A2-A436-A46BAF4484E0}" type="pres">
      <dgm:prSet presAssocID="{0D4CDA3F-4057-48C9-BBE5-3A77A14E078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B9FE0-5AD6-43D8-8EFD-CEE0589EB0D6}" type="pres">
      <dgm:prSet presAssocID="{4A55469F-1DED-4BA9-9C8D-A355F12201A9}" presName="arrow" presStyleLbl="node1" presStyleIdx="1" presStyleCnt="2" custScaleY="99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2ACA8-855B-4467-AA56-FE4F244B9ACF}" type="presOf" srcId="{4A55469F-1DED-4BA9-9C8D-A355F12201A9}" destId="{B44B9FE0-5AD6-43D8-8EFD-CEE0589EB0D6}" srcOrd="0" destOrd="0" presId="urn:microsoft.com/office/officeart/2005/8/layout/arrow5"/>
    <dgm:cxn modelId="{78D9F2BD-2D89-4CBD-A401-A5F2C53CAB50}" srcId="{26EC53B0-432D-4D02-BB18-CD1D7E2F2866}" destId="{4A55469F-1DED-4BA9-9C8D-A355F12201A9}" srcOrd="1" destOrd="0" parTransId="{8C02B812-BD96-4617-9921-822E70DBD4C9}" sibTransId="{B80BB4AE-2E9F-4003-B75F-BE3097E6B591}"/>
    <dgm:cxn modelId="{D942B2D2-28B4-42B8-871B-62CE0CD0B643}" type="presOf" srcId="{0D4CDA3F-4057-48C9-BBE5-3A77A14E078D}" destId="{FBFC5B85-D758-42A2-A436-A46BAF4484E0}" srcOrd="0" destOrd="0" presId="urn:microsoft.com/office/officeart/2005/8/layout/arrow5"/>
    <dgm:cxn modelId="{F491AE5A-3317-466E-BD06-97E1929567BE}" type="presOf" srcId="{26EC53B0-432D-4D02-BB18-CD1D7E2F2866}" destId="{86BCFBB0-4A93-467D-BC44-4F51EAB3BB60}" srcOrd="0" destOrd="0" presId="urn:microsoft.com/office/officeart/2005/8/layout/arrow5"/>
    <dgm:cxn modelId="{97A66929-433C-4218-A2E6-7F7FFB23AA1B}" srcId="{26EC53B0-432D-4D02-BB18-CD1D7E2F2866}" destId="{0D4CDA3F-4057-48C9-BBE5-3A77A14E078D}" srcOrd="0" destOrd="0" parTransId="{DD7A52C3-1647-4852-A878-0A34A9B0F3E1}" sibTransId="{922A5909-BF60-412A-B487-B4362A1AB80F}"/>
    <dgm:cxn modelId="{3F20F4F9-009B-4CB9-859C-7D3D5D2F9780}" type="presParOf" srcId="{86BCFBB0-4A93-467D-BC44-4F51EAB3BB60}" destId="{FBFC5B85-D758-42A2-A436-A46BAF4484E0}" srcOrd="0" destOrd="0" presId="urn:microsoft.com/office/officeart/2005/8/layout/arrow5"/>
    <dgm:cxn modelId="{27101C55-EE4D-4F9C-AF33-3D00BB4F1848}" type="presParOf" srcId="{86BCFBB0-4A93-467D-BC44-4F51EAB3BB60}" destId="{B44B9FE0-5AD6-43D8-8EFD-CEE0589EB0D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5A6F1-58C5-4A6D-B59C-758E0A480B1D}">
      <dsp:nvSpPr>
        <dsp:cNvPr id="0" name=""/>
        <dsp:cNvSpPr/>
      </dsp:nvSpPr>
      <dsp:spPr>
        <a:xfrm rot="5400000">
          <a:off x="190336" y="1258145"/>
          <a:ext cx="4865455" cy="2468766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 rot="-5400000">
        <a:off x="1388681" y="180316"/>
        <a:ext cx="2348251" cy="4624425"/>
      </dsp:txXfrm>
    </dsp:sp>
    <dsp:sp modelId="{95A1E764-AC10-440B-A060-4C7942AFDAA5}">
      <dsp:nvSpPr>
        <dsp:cNvPr id="0" name=""/>
        <dsp:cNvSpPr/>
      </dsp:nvSpPr>
      <dsp:spPr>
        <a:xfrm>
          <a:off x="0" y="0"/>
          <a:ext cx="1388681" cy="498505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Высокие показатели пораженности:</a:t>
          </a:r>
          <a:endParaRPr lang="ru-RU" sz="1300" kern="1200"/>
        </a:p>
      </dsp:txBody>
      <dsp:txXfrm>
        <a:off x="67790" y="67790"/>
        <a:ext cx="1253101" cy="4849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C5B85-D758-42A2-A436-A46BAF4484E0}">
      <dsp:nvSpPr>
        <dsp:cNvPr id="0" name=""/>
        <dsp:cNvSpPr/>
      </dsp:nvSpPr>
      <dsp:spPr>
        <a:xfrm rot="16200000">
          <a:off x="814" y="663"/>
          <a:ext cx="1662372" cy="16623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Число живущих с ВИЧ жителей области  </a:t>
          </a:r>
          <a:endParaRPr lang="ru-RU" sz="1400" b="1" kern="1200" dirty="0"/>
        </a:p>
      </dsp:txBody>
      <dsp:txXfrm rot="5400000">
        <a:off x="815" y="416255"/>
        <a:ext cx="1371457" cy="831186"/>
      </dsp:txXfrm>
    </dsp:sp>
    <dsp:sp modelId="{B44B9FE0-5AD6-43D8-8EFD-CEE0589EB0D6}">
      <dsp:nvSpPr>
        <dsp:cNvPr id="0" name=""/>
        <dsp:cNvSpPr/>
      </dsp:nvSpPr>
      <dsp:spPr>
        <a:xfrm rot="5400000">
          <a:off x="2657292" y="7670"/>
          <a:ext cx="1662372" cy="1648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(на 30.09.2020)</a:t>
          </a:r>
          <a:endParaRPr lang="ru-RU" sz="1400" kern="1200" dirty="0"/>
        </a:p>
      </dsp:txBody>
      <dsp:txXfrm rot="-5400000">
        <a:off x="2952763" y="416256"/>
        <a:ext cx="1359895" cy="831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2EF8-B11C-48B1-B1E5-C8980153A84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4C283-D31C-436D-9241-8856857F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15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4C283-D31C-436D-9241-8856857FAA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8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15817-069A-4531-BDC9-F134FF0CDE2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3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7998-BA3C-43E3-85FE-671C20B2133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3182-772F-49BD-8E94-BC45FA03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3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7998-BA3C-43E3-85FE-671C20B2133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3182-772F-49BD-8E94-BC45FA03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0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7998-BA3C-43E3-85FE-671C20B2133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3182-772F-49BD-8E94-BC45FA03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6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7998-BA3C-43E3-85FE-671C20B2133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3182-772F-49BD-8E94-BC45FA03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9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7998-BA3C-43E3-85FE-671C20B2133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3182-772F-49BD-8E94-BC45FA03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7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7998-BA3C-43E3-85FE-671C20B2133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3182-772F-49BD-8E94-BC45FA03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4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7998-BA3C-43E3-85FE-671C20B2133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3182-772F-49BD-8E94-BC45FA03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5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7998-BA3C-43E3-85FE-671C20B2133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3182-772F-49BD-8E94-BC45FA03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7998-BA3C-43E3-85FE-671C20B2133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3182-772F-49BD-8E94-BC45FA03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5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7998-BA3C-43E3-85FE-671C20B2133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3182-772F-49BD-8E94-BC45FA03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1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7998-BA3C-43E3-85FE-671C20B2133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3182-772F-49BD-8E94-BC45FA03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5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7998-BA3C-43E3-85FE-671C20B2133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13182-772F-49BD-8E94-BC45FA03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94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76844" y="6490501"/>
            <a:ext cx="6990310" cy="1974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200" b="1" dirty="0" smtClean="0"/>
              <a:t>ВОРОНЕЖ 2020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+mj-lt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9672" y="4839493"/>
            <a:ext cx="7272808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endParaRPr lang="ru-RU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ХАПЕРСКОВ А.В.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ЗАВЕДУЮЩИЙ ОТДЕЛОМ МЕДИЦИНСКОЙ ПРОФИЛАКТИКИ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БУЗ ВО «ВОРОНЕЖСКИЙ ОБЛАСТНОЙ КЛИНИЧЕСКИЙ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ЦЕНТР ПРОФИЛАКТИКИ И БОРЬБЫ СО СПИД»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3147" y="2060848"/>
            <a:ext cx="8693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 декабря -</a:t>
            </a:r>
            <a:endParaRPr lang="ru-RU" sz="4800" b="1" dirty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Всемирный день </a:t>
            </a:r>
            <a:r>
              <a:rPr lang="ru-RU" sz="4800" b="1" dirty="0">
                <a:solidFill>
                  <a:srgbClr val="002060"/>
                </a:solidFill>
              </a:rPr>
              <a:t>борьбы со </a:t>
            </a:r>
            <a:r>
              <a:rPr lang="ru-RU" sz="4800" b="1" dirty="0" smtClean="0">
                <a:solidFill>
                  <a:srgbClr val="002060"/>
                </a:solidFill>
              </a:rPr>
              <a:t>СПИДом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07504" y="4725144"/>
            <a:ext cx="8784976" cy="0"/>
          </a:xfrm>
          <a:prstGeom prst="line">
            <a:avLst/>
          </a:prstGeom>
          <a:ln w="38100">
            <a:solidFill>
              <a:srgbClr val="C0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95" y="148822"/>
            <a:ext cx="7513207" cy="2037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2000" endPos="40000" dist="5000" dir="5400000" sy="-100000" algn="bl" rotWithShape="0"/>
          </a:effectLst>
        </p:spPr>
      </p:pic>
      <p:pic>
        <p:nvPicPr>
          <p:cNvPr id="12" name="Picture 2" descr="C:\Users\User\Desktop\Изображения и логотипы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839493"/>
            <a:ext cx="2877739" cy="191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/>
          <p:nvPr/>
        </p:nvSpPr>
        <p:spPr>
          <a:xfrm>
            <a:off x="201923" y="139918"/>
            <a:ext cx="7682237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ЖИЗНЕННЫЙ ЦИКЛ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ВИРУСА ИММУНОДЕФИЦИТА ЧЕЛОВЕКА</a:t>
            </a:r>
            <a:endParaRPr lang="ru-RU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59"/>
          <p:cNvGrpSpPr>
            <a:grpSpLocks/>
          </p:cNvGrpSpPr>
          <p:nvPr/>
        </p:nvGrpSpPr>
        <p:grpSpPr bwMode="auto">
          <a:xfrm>
            <a:off x="323851" y="1429176"/>
            <a:ext cx="1584325" cy="1439863"/>
            <a:chOff x="249" y="1162"/>
            <a:chExt cx="998" cy="907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grpSp>
          <p:nvGrpSpPr>
            <p:cNvPr id="68" name="Group 5"/>
            <p:cNvGrpSpPr>
              <a:grpSpLocks/>
            </p:cNvGrpSpPr>
            <p:nvPr/>
          </p:nvGrpSpPr>
          <p:grpSpPr bwMode="auto">
            <a:xfrm>
              <a:off x="249" y="1253"/>
              <a:ext cx="998" cy="816"/>
              <a:chOff x="385" y="3158"/>
              <a:chExt cx="998" cy="816"/>
            </a:xfrm>
          </p:grpSpPr>
          <p:sp>
            <p:nvSpPr>
              <p:cNvPr id="70" name="Oval 6"/>
              <p:cNvSpPr>
                <a:spLocks noChangeArrowheads="1"/>
              </p:cNvSpPr>
              <p:nvPr/>
            </p:nvSpPr>
            <p:spPr bwMode="auto">
              <a:xfrm>
                <a:off x="385" y="3158"/>
                <a:ext cx="998" cy="816"/>
              </a:xfrm>
              <a:prstGeom prst="ellipse">
                <a:avLst/>
              </a:prstGeom>
              <a:solidFill>
                <a:srgbClr val="FF6699"/>
              </a:solidFill>
              <a:ln w="9525">
                <a:noFill/>
                <a:round/>
                <a:headEnd/>
                <a:tailEnd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txBody>
              <a:bodyPr wrap="none" anchor="ctr"/>
              <a:lstStyle/>
              <a:p>
                <a:endParaRPr lang="ru-RU" sz="1800">
                  <a:solidFill>
                    <a:srgbClr val="7030A0"/>
                  </a:solidFill>
                  <a:latin typeface="Arial" charset="0"/>
                </a:endParaRPr>
              </a:p>
            </p:txBody>
          </p:sp>
          <p:sp>
            <p:nvSpPr>
              <p:cNvPr id="71" name="Oval 7"/>
              <p:cNvSpPr>
                <a:spLocks noChangeArrowheads="1"/>
              </p:cNvSpPr>
              <p:nvPr/>
            </p:nvSpPr>
            <p:spPr bwMode="auto">
              <a:xfrm>
                <a:off x="748" y="3521"/>
                <a:ext cx="499" cy="408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txBody>
              <a:bodyPr wrap="none" anchor="ctr"/>
              <a:lstStyle/>
              <a:p>
                <a:endParaRPr lang="ru-RU" sz="1800">
                  <a:solidFill>
                    <a:srgbClr val="7030A0"/>
                  </a:solidFill>
                  <a:latin typeface="Arial" charset="0"/>
                </a:endParaRPr>
              </a:p>
            </p:txBody>
          </p:sp>
        </p:grpSp>
        <p:sp>
          <p:nvSpPr>
            <p:cNvPr id="69" name="AutoShape 8"/>
            <p:cNvSpPr>
              <a:spLocks noChangeArrowheads="1"/>
            </p:cNvSpPr>
            <p:nvPr/>
          </p:nvSpPr>
          <p:spPr bwMode="auto">
            <a:xfrm>
              <a:off x="385" y="1162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</p:grpSp>
      <p:grpSp>
        <p:nvGrpSpPr>
          <p:cNvPr id="72" name="Group 60"/>
          <p:cNvGrpSpPr>
            <a:grpSpLocks/>
          </p:cNvGrpSpPr>
          <p:nvPr/>
        </p:nvGrpSpPr>
        <p:grpSpPr bwMode="auto">
          <a:xfrm>
            <a:off x="2339976" y="2438826"/>
            <a:ext cx="1584325" cy="1295400"/>
            <a:chOff x="1791" y="3022"/>
            <a:chExt cx="998" cy="816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grpSp>
          <p:nvGrpSpPr>
            <p:cNvPr id="73" name="Group 9"/>
            <p:cNvGrpSpPr>
              <a:grpSpLocks/>
            </p:cNvGrpSpPr>
            <p:nvPr/>
          </p:nvGrpSpPr>
          <p:grpSpPr bwMode="auto">
            <a:xfrm>
              <a:off x="1791" y="3022"/>
              <a:ext cx="998" cy="816"/>
              <a:chOff x="385" y="3158"/>
              <a:chExt cx="998" cy="816"/>
            </a:xfrm>
          </p:grpSpPr>
          <p:sp>
            <p:nvSpPr>
              <p:cNvPr id="75" name="Oval 10"/>
              <p:cNvSpPr>
                <a:spLocks noChangeArrowheads="1"/>
              </p:cNvSpPr>
              <p:nvPr/>
            </p:nvSpPr>
            <p:spPr bwMode="auto">
              <a:xfrm>
                <a:off x="385" y="3158"/>
                <a:ext cx="998" cy="816"/>
              </a:xfrm>
              <a:prstGeom prst="ellipse">
                <a:avLst/>
              </a:prstGeom>
              <a:solidFill>
                <a:srgbClr val="FF6699"/>
              </a:solidFill>
              <a:ln w="9525">
                <a:noFill/>
                <a:round/>
                <a:headEnd/>
                <a:tailEnd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txBody>
              <a:bodyPr wrap="none" anchor="ctr"/>
              <a:lstStyle/>
              <a:p>
                <a:endParaRPr lang="ru-RU" sz="1800">
                  <a:solidFill>
                    <a:srgbClr val="7030A0"/>
                  </a:solidFill>
                  <a:latin typeface="Arial" charset="0"/>
                </a:endParaRPr>
              </a:p>
            </p:txBody>
          </p:sp>
          <p:sp>
            <p:nvSpPr>
              <p:cNvPr id="76" name="Oval 11"/>
              <p:cNvSpPr>
                <a:spLocks noChangeArrowheads="1"/>
              </p:cNvSpPr>
              <p:nvPr/>
            </p:nvSpPr>
            <p:spPr bwMode="auto">
              <a:xfrm>
                <a:off x="748" y="3521"/>
                <a:ext cx="499" cy="408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txBody>
              <a:bodyPr wrap="none" anchor="ctr"/>
              <a:lstStyle/>
              <a:p>
                <a:endParaRPr lang="ru-RU" sz="1800">
                  <a:solidFill>
                    <a:srgbClr val="7030A0"/>
                  </a:solidFill>
                  <a:latin typeface="Arial" charset="0"/>
                </a:endParaRPr>
              </a:p>
            </p:txBody>
          </p:sp>
        </p:grpSp>
        <p:sp>
          <p:nvSpPr>
            <p:cNvPr id="74" name="AutoShape 12"/>
            <p:cNvSpPr>
              <a:spLocks noChangeArrowheads="1"/>
            </p:cNvSpPr>
            <p:nvPr/>
          </p:nvSpPr>
          <p:spPr bwMode="auto">
            <a:xfrm>
              <a:off x="2018" y="3249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</p:grpSp>
      <p:grpSp>
        <p:nvGrpSpPr>
          <p:cNvPr id="77" name="Group 13"/>
          <p:cNvGrpSpPr>
            <a:grpSpLocks/>
          </p:cNvGrpSpPr>
          <p:nvPr/>
        </p:nvGrpSpPr>
        <p:grpSpPr bwMode="auto">
          <a:xfrm>
            <a:off x="396876" y="3661201"/>
            <a:ext cx="1584325" cy="1295400"/>
            <a:chOff x="3198" y="3294"/>
            <a:chExt cx="998" cy="816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grpSp>
          <p:nvGrpSpPr>
            <p:cNvPr id="78" name="Group 14"/>
            <p:cNvGrpSpPr>
              <a:grpSpLocks/>
            </p:cNvGrpSpPr>
            <p:nvPr/>
          </p:nvGrpSpPr>
          <p:grpSpPr bwMode="auto">
            <a:xfrm>
              <a:off x="3198" y="3294"/>
              <a:ext cx="998" cy="816"/>
              <a:chOff x="385" y="3158"/>
              <a:chExt cx="998" cy="816"/>
            </a:xfrm>
          </p:grpSpPr>
          <p:sp>
            <p:nvSpPr>
              <p:cNvPr id="91" name="Oval 15"/>
              <p:cNvSpPr>
                <a:spLocks noChangeArrowheads="1"/>
              </p:cNvSpPr>
              <p:nvPr/>
            </p:nvSpPr>
            <p:spPr bwMode="auto">
              <a:xfrm>
                <a:off x="385" y="3158"/>
                <a:ext cx="998" cy="816"/>
              </a:xfrm>
              <a:prstGeom prst="ellipse">
                <a:avLst/>
              </a:prstGeom>
              <a:solidFill>
                <a:srgbClr val="FF6699"/>
              </a:solidFill>
              <a:ln w="9525">
                <a:noFill/>
                <a:round/>
                <a:headEnd/>
                <a:tailEnd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txBody>
              <a:bodyPr wrap="none" anchor="ctr"/>
              <a:lstStyle/>
              <a:p>
                <a:endParaRPr lang="ru-RU" sz="1800">
                  <a:solidFill>
                    <a:srgbClr val="7030A0"/>
                  </a:solidFill>
                  <a:latin typeface="Arial" charset="0"/>
                </a:endParaRPr>
              </a:p>
            </p:txBody>
          </p:sp>
          <p:sp>
            <p:nvSpPr>
              <p:cNvPr id="92" name="Oval 16"/>
              <p:cNvSpPr>
                <a:spLocks noChangeArrowheads="1"/>
              </p:cNvSpPr>
              <p:nvPr/>
            </p:nvSpPr>
            <p:spPr bwMode="auto">
              <a:xfrm>
                <a:off x="748" y="3521"/>
                <a:ext cx="499" cy="408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txBody>
              <a:bodyPr wrap="none" anchor="ctr"/>
              <a:lstStyle/>
              <a:p>
                <a:endParaRPr lang="ru-RU" sz="1800">
                  <a:solidFill>
                    <a:srgbClr val="7030A0"/>
                  </a:solidFill>
                  <a:latin typeface="Arial" charset="0"/>
                </a:endParaRPr>
              </a:p>
            </p:txBody>
          </p:sp>
        </p:grpSp>
        <p:sp>
          <p:nvSpPr>
            <p:cNvPr id="79" name="AutoShape 17"/>
            <p:cNvSpPr>
              <a:spLocks noChangeArrowheads="1"/>
            </p:cNvSpPr>
            <p:nvPr/>
          </p:nvSpPr>
          <p:spPr bwMode="auto">
            <a:xfrm>
              <a:off x="3651" y="3748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80" name="AutoShape 18"/>
            <p:cNvSpPr>
              <a:spLocks noChangeArrowheads="1"/>
            </p:cNvSpPr>
            <p:nvPr/>
          </p:nvSpPr>
          <p:spPr bwMode="auto">
            <a:xfrm>
              <a:off x="3424" y="3521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81" name="AutoShape 19"/>
            <p:cNvSpPr>
              <a:spLocks noChangeArrowheads="1"/>
            </p:cNvSpPr>
            <p:nvPr/>
          </p:nvSpPr>
          <p:spPr bwMode="auto">
            <a:xfrm>
              <a:off x="3470" y="3793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82" name="AutoShape 20"/>
            <p:cNvSpPr>
              <a:spLocks noChangeArrowheads="1"/>
            </p:cNvSpPr>
            <p:nvPr/>
          </p:nvSpPr>
          <p:spPr bwMode="auto">
            <a:xfrm>
              <a:off x="3243" y="3566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83" name="AutoShape 21"/>
            <p:cNvSpPr>
              <a:spLocks noChangeArrowheads="1"/>
            </p:cNvSpPr>
            <p:nvPr/>
          </p:nvSpPr>
          <p:spPr bwMode="auto">
            <a:xfrm>
              <a:off x="3515" y="3339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84" name="AutoShape 22"/>
            <p:cNvSpPr>
              <a:spLocks noChangeArrowheads="1"/>
            </p:cNvSpPr>
            <p:nvPr/>
          </p:nvSpPr>
          <p:spPr bwMode="auto">
            <a:xfrm>
              <a:off x="3742" y="3385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85" name="AutoShape 23"/>
            <p:cNvSpPr>
              <a:spLocks noChangeArrowheads="1"/>
            </p:cNvSpPr>
            <p:nvPr/>
          </p:nvSpPr>
          <p:spPr bwMode="auto">
            <a:xfrm>
              <a:off x="3560" y="3521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86" name="AutoShape 24"/>
            <p:cNvSpPr>
              <a:spLocks noChangeArrowheads="1"/>
            </p:cNvSpPr>
            <p:nvPr/>
          </p:nvSpPr>
          <p:spPr bwMode="auto">
            <a:xfrm>
              <a:off x="3878" y="3521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87" name="AutoShape 25"/>
            <p:cNvSpPr>
              <a:spLocks noChangeArrowheads="1"/>
            </p:cNvSpPr>
            <p:nvPr/>
          </p:nvSpPr>
          <p:spPr bwMode="auto">
            <a:xfrm>
              <a:off x="3288" y="3748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88" name="AutoShape 26"/>
            <p:cNvSpPr>
              <a:spLocks noChangeArrowheads="1"/>
            </p:cNvSpPr>
            <p:nvPr/>
          </p:nvSpPr>
          <p:spPr bwMode="auto">
            <a:xfrm>
              <a:off x="3878" y="3748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89" name="AutoShape 27"/>
            <p:cNvSpPr>
              <a:spLocks noChangeArrowheads="1"/>
            </p:cNvSpPr>
            <p:nvPr/>
          </p:nvSpPr>
          <p:spPr bwMode="auto">
            <a:xfrm>
              <a:off x="3696" y="3612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90" name="AutoShape 28"/>
            <p:cNvSpPr>
              <a:spLocks noChangeArrowheads="1"/>
            </p:cNvSpPr>
            <p:nvPr/>
          </p:nvSpPr>
          <p:spPr bwMode="auto">
            <a:xfrm>
              <a:off x="3969" y="3612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</p:grpSp>
      <p:grpSp>
        <p:nvGrpSpPr>
          <p:cNvPr id="93" name="Group 29"/>
          <p:cNvGrpSpPr>
            <a:grpSpLocks/>
          </p:cNvGrpSpPr>
          <p:nvPr/>
        </p:nvGrpSpPr>
        <p:grpSpPr bwMode="auto">
          <a:xfrm>
            <a:off x="2376489" y="4973279"/>
            <a:ext cx="1871662" cy="1439862"/>
            <a:chOff x="4468" y="3203"/>
            <a:chExt cx="1179" cy="907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grpSp>
          <p:nvGrpSpPr>
            <p:cNvPr id="94" name="Group 30"/>
            <p:cNvGrpSpPr>
              <a:grpSpLocks/>
            </p:cNvGrpSpPr>
            <p:nvPr/>
          </p:nvGrpSpPr>
          <p:grpSpPr bwMode="auto">
            <a:xfrm>
              <a:off x="4468" y="3430"/>
              <a:ext cx="862" cy="680"/>
              <a:chOff x="385" y="3158"/>
              <a:chExt cx="998" cy="816"/>
            </a:xfrm>
          </p:grpSpPr>
          <p:sp>
            <p:nvSpPr>
              <p:cNvPr id="117" name="Oval 31"/>
              <p:cNvSpPr>
                <a:spLocks noChangeArrowheads="1"/>
              </p:cNvSpPr>
              <p:nvPr/>
            </p:nvSpPr>
            <p:spPr bwMode="auto">
              <a:xfrm>
                <a:off x="385" y="3158"/>
                <a:ext cx="998" cy="816"/>
              </a:xfrm>
              <a:prstGeom prst="ellipse">
                <a:avLst/>
              </a:prstGeom>
              <a:solidFill>
                <a:srgbClr val="FF6699"/>
              </a:solidFill>
              <a:ln w="9525">
                <a:noFill/>
                <a:round/>
                <a:headEnd/>
                <a:tailEnd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txBody>
              <a:bodyPr wrap="none" anchor="ctr"/>
              <a:lstStyle/>
              <a:p>
                <a:endParaRPr lang="ru-RU" sz="1800">
                  <a:solidFill>
                    <a:srgbClr val="7030A0"/>
                  </a:solidFill>
                  <a:latin typeface="Arial" charset="0"/>
                </a:endParaRPr>
              </a:p>
            </p:txBody>
          </p:sp>
          <p:sp>
            <p:nvSpPr>
              <p:cNvPr id="118" name="Oval 32"/>
              <p:cNvSpPr>
                <a:spLocks noChangeArrowheads="1"/>
              </p:cNvSpPr>
              <p:nvPr/>
            </p:nvSpPr>
            <p:spPr bwMode="auto">
              <a:xfrm>
                <a:off x="748" y="3521"/>
                <a:ext cx="499" cy="408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txBody>
              <a:bodyPr wrap="none" anchor="ctr"/>
              <a:lstStyle/>
              <a:p>
                <a:endParaRPr lang="ru-RU" sz="1800">
                  <a:solidFill>
                    <a:srgbClr val="7030A0"/>
                  </a:solidFill>
                  <a:latin typeface="Arial" charset="0"/>
                </a:endParaRPr>
              </a:p>
            </p:txBody>
          </p:sp>
        </p:grpSp>
        <p:sp>
          <p:nvSpPr>
            <p:cNvPr id="95" name="Freeform 33"/>
            <p:cNvSpPr>
              <a:spLocks/>
            </p:cNvSpPr>
            <p:nvPr/>
          </p:nvSpPr>
          <p:spPr bwMode="auto">
            <a:xfrm>
              <a:off x="5054" y="3333"/>
              <a:ext cx="390" cy="430"/>
            </a:xfrm>
            <a:custGeom>
              <a:avLst/>
              <a:gdLst>
                <a:gd name="T0" fmla="*/ 0 w 390"/>
                <a:gd name="T1" fmla="*/ 123 h 430"/>
                <a:gd name="T2" fmla="*/ 46 w 390"/>
                <a:gd name="T3" fmla="*/ 114 h 430"/>
                <a:gd name="T4" fmla="*/ 102 w 390"/>
                <a:gd name="T5" fmla="*/ 77 h 430"/>
                <a:gd name="T6" fmla="*/ 186 w 390"/>
                <a:gd name="T7" fmla="*/ 114 h 430"/>
                <a:gd name="T8" fmla="*/ 241 w 390"/>
                <a:gd name="T9" fmla="*/ 58 h 430"/>
                <a:gd name="T10" fmla="*/ 251 w 390"/>
                <a:gd name="T11" fmla="*/ 114 h 430"/>
                <a:gd name="T12" fmla="*/ 316 w 390"/>
                <a:gd name="T13" fmla="*/ 123 h 430"/>
                <a:gd name="T14" fmla="*/ 372 w 390"/>
                <a:gd name="T15" fmla="*/ 132 h 430"/>
                <a:gd name="T16" fmla="*/ 260 w 390"/>
                <a:gd name="T17" fmla="*/ 207 h 430"/>
                <a:gd name="T18" fmla="*/ 390 w 390"/>
                <a:gd name="T19" fmla="*/ 281 h 430"/>
                <a:gd name="T20" fmla="*/ 307 w 390"/>
                <a:gd name="T21" fmla="*/ 327 h 430"/>
                <a:gd name="T22" fmla="*/ 260 w 390"/>
                <a:gd name="T23" fmla="*/ 392 h 430"/>
                <a:gd name="T24" fmla="*/ 269 w 390"/>
                <a:gd name="T25" fmla="*/ 430 h 4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0"/>
                <a:gd name="T40" fmla="*/ 0 h 430"/>
                <a:gd name="T41" fmla="*/ 390 w 390"/>
                <a:gd name="T42" fmla="*/ 430 h 4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0" h="430">
                  <a:moveTo>
                    <a:pt x="0" y="123"/>
                  </a:moveTo>
                  <a:cubicBezTo>
                    <a:pt x="15" y="120"/>
                    <a:pt x="32" y="120"/>
                    <a:pt x="46" y="114"/>
                  </a:cubicBezTo>
                  <a:cubicBezTo>
                    <a:pt x="66" y="105"/>
                    <a:pt x="102" y="77"/>
                    <a:pt x="102" y="77"/>
                  </a:cubicBezTo>
                  <a:cubicBezTo>
                    <a:pt x="132" y="87"/>
                    <a:pt x="156" y="103"/>
                    <a:pt x="186" y="114"/>
                  </a:cubicBezTo>
                  <a:cubicBezTo>
                    <a:pt x="193" y="107"/>
                    <a:pt x="326" y="0"/>
                    <a:pt x="241" y="58"/>
                  </a:cubicBezTo>
                  <a:cubicBezTo>
                    <a:pt x="244" y="77"/>
                    <a:pt x="237" y="102"/>
                    <a:pt x="251" y="114"/>
                  </a:cubicBezTo>
                  <a:cubicBezTo>
                    <a:pt x="268" y="128"/>
                    <a:pt x="294" y="120"/>
                    <a:pt x="316" y="123"/>
                  </a:cubicBezTo>
                  <a:cubicBezTo>
                    <a:pt x="335" y="126"/>
                    <a:pt x="353" y="129"/>
                    <a:pt x="372" y="132"/>
                  </a:cubicBezTo>
                  <a:cubicBezTo>
                    <a:pt x="338" y="166"/>
                    <a:pt x="304" y="191"/>
                    <a:pt x="260" y="207"/>
                  </a:cubicBezTo>
                  <a:cubicBezTo>
                    <a:pt x="300" y="236"/>
                    <a:pt x="343" y="266"/>
                    <a:pt x="390" y="281"/>
                  </a:cubicBezTo>
                  <a:cubicBezTo>
                    <a:pt x="352" y="293"/>
                    <a:pt x="336" y="298"/>
                    <a:pt x="307" y="327"/>
                  </a:cubicBezTo>
                  <a:cubicBezTo>
                    <a:pt x="292" y="368"/>
                    <a:pt x="303" y="378"/>
                    <a:pt x="260" y="392"/>
                  </a:cubicBezTo>
                  <a:cubicBezTo>
                    <a:pt x="249" y="427"/>
                    <a:pt x="242" y="415"/>
                    <a:pt x="269" y="430"/>
                  </a:cubicBezTo>
                </a:path>
              </a:pathLst>
            </a:custGeom>
            <a:solidFill>
              <a:srgbClr val="FF6699"/>
            </a:solidFill>
            <a:ln w="9525">
              <a:noFill/>
              <a:round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96" name="AutoShape 34"/>
            <p:cNvSpPr>
              <a:spLocks noChangeArrowheads="1"/>
            </p:cNvSpPr>
            <p:nvPr/>
          </p:nvSpPr>
          <p:spPr bwMode="auto">
            <a:xfrm>
              <a:off x="4785" y="3748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97" name="AutoShape 35"/>
            <p:cNvSpPr>
              <a:spLocks noChangeArrowheads="1"/>
            </p:cNvSpPr>
            <p:nvPr/>
          </p:nvSpPr>
          <p:spPr bwMode="auto">
            <a:xfrm>
              <a:off x="4558" y="3521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98" name="AutoShape 36"/>
            <p:cNvSpPr>
              <a:spLocks noChangeArrowheads="1"/>
            </p:cNvSpPr>
            <p:nvPr/>
          </p:nvSpPr>
          <p:spPr bwMode="auto">
            <a:xfrm>
              <a:off x="4649" y="3612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99" name="AutoShape 37"/>
            <p:cNvSpPr>
              <a:spLocks noChangeArrowheads="1"/>
            </p:cNvSpPr>
            <p:nvPr/>
          </p:nvSpPr>
          <p:spPr bwMode="auto">
            <a:xfrm>
              <a:off x="5057" y="3385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00" name="AutoShape 38"/>
            <p:cNvSpPr>
              <a:spLocks noChangeArrowheads="1"/>
            </p:cNvSpPr>
            <p:nvPr/>
          </p:nvSpPr>
          <p:spPr bwMode="auto">
            <a:xfrm>
              <a:off x="5239" y="3294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01" name="AutoShape 39"/>
            <p:cNvSpPr>
              <a:spLocks noChangeArrowheads="1"/>
            </p:cNvSpPr>
            <p:nvPr/>
          </p:nvSpPr>
          <p:spPr bwMode="auto">
            <a:xfrm>
              <a:off x="5057" y="3430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02" name="AutoShape 40"/>
            <p:cNvSpPr>
              <a:spLocks noChangeArrowheads="1"/>
            </p:cNvSpPr>
            <p:nvPr/>
          </p:nvSpPr>
          <p:spPr bwMode="auto">
            <a:xfrm>
              <a:off x="4785" y="3475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03" name="AutoShape 41"/>
            <p:cNvSpPr>
              <a:spLocks noChangeArrowheads="1"/>
            </p:cNvSpPr>
            <p:nvPr/>
          </p:nvSpPr>
          <p:spPr bwMode="auto">
            <a:xfrm>
              <a:off x="5012" y="3521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04" name="AutoShape 42"/>
            <p:cNvSpPr>
              <a:spLocks noChangeArrowheads="1"/>
            </p:cNvSpPr>
            <p:nvPr/>
          </p:nvSpPr>
          <p:spPr bwMode="auto">
            <a:xfrm>
              <a:off x="5103" y="3657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05" name="AutoShape 43"/>
            <p:cNvSpPr>
              <a:spLocks noChangeArrowheads="1"/>
            </p:cNvSpPr>
            <p:nvPr/>
          </p:nvSpPr>
          <p:spPr bwMode="auto">
            <a:xfrm>
              <a:off x="5284" y="3612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06" name="AutoShape 44"/>
            <p:cNvSpPr>
              <a:spLocks noChangeArrowheads="1"/>
            </p:cNvSpPr>
            <p:nvPr/>
          </p:nvSpPr>
          <p:spPr bwMode="auto">
            <a:xfrm>
              <a:off x="5465" y="3657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07" name="AutoShape 45"/>
            <p:cNvSpPr>
              <a:spLocks noChangeArrowheads="1"/>
            </p:cNvSpPr>
            <p:nvPr/>
          </p:nvSpPr>
          <p:spPr bwMode="auto">
            <a:xfrm>
              <a:off x="5148" y="3521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08" name="AutoShape 46"/>
            <p:cNvSpPr>
              <a:spLocks noChangeArrowheads="1"/>
            </p:cNvSpPr>
            <p:nvPr/>
          </p:nvSpPr>
          <p:spPr bwMode="auto">
            <a:xfrm>
              <a:off x="5375" y="3475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09" name="AutoShape 47"/>
            <p:cNvSpPr>
              <a:spLocks noChangeArrowheads="1"/>
            </p:cNvSpPr>
            <p:nvPr/>
          </p:nvSpPr>
          <p:spPr bwMode="auto">
            <a:xfrm>
              <a:off x="5103" y="3203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10" name="AutoShape 48"/>
            <p:cNvSpPr>
              <a:spLocks noChangeArrowheads="1"/>
            </p:cNvSpPr>
            <p:nvPr/>
          </p:nvSpPr>
          <p:spPr bwMode="auto">
            <a:xfrm>
              <a:off x="5511" y="3294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11" name="AutoShape 49"/>
            <p:cNvSpPr>
              <a:spLocks noChangeArrowheads="1"/>
            </p:cNvSpPr>
            <p:nvPr/>
          </p:nvSpPr>
          <p:spPr bwMode="auto">
            <a:xfrm>
              <a:off x="4604" y="3748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12" name="AutoShape 50"/>
            <p:cNvSpPr>
              <a:spLocks noChangeArrowheads="1"/>
            </p:cNvSpPr>
            <p:nvPr/>
          </p:nvSpPr>
          <p:spPr bwMode="auto">
            <a:xfrm>
              <a:off x="4921" y="3612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13" name="AutoShape 51"/>
            <p:cNvSpPr>
              <a:spLocks noChangeArrowheads="1"/>
            </p:cNvSpPr>
            <p:nvPr/>
          </p:nvSpPr>
          <p:spPr bwMode="auto">
            <a:xfrm>
              <a:off x="4604" y="3612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14" name="AutoShape 52"/>
            <p:cNvSpPr>
              <a:spLocks noChangeArrowheads="1"/>
            </p:cNvSpPr>
            <p:nvPr/>
          </p:nvSpPr>
          <p:spPr bwMode="auto">
            <a:xfrm>
              <a:off x="4694" y="3884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15" name="AutoShape 53"/>
            <p:cNvSpPr>
              <a:spLocks noChangeArrowheads="1"/>
            </p:cNvSpPr>
            <p:nvPr/>
          </p:nvSpPr>
          <p:spPr bwMode="auto">
            <a:xfrm>
              <a:off x="4921" y="3838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16" name="AutoShape 54"/>
            <p:cNvSpPr>
              <a:spLocks noChangeArrowheads="1"/>
            </p:cNvSpPr>
            <p:nvPr/>
          </p:nvSpPr>
          <p:spPr bwMode="auto">
            <a:xfrm>
              <a:off x="5193" y="3430"/>
              <a:ext cx="136" cy="13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endParaRPr lang="ru-RU" sz="1800">
                <a:solidFill>
                  <a:srgbClr val="7030A0"/>
                </a:solidFill>
                <a:latin typeface="Arial" charset="0"/>
              </a:endParaRPr>
            </a:p>
          </p:txBody>
        </p:sp>
      </p:grpSp>
      <p:sp>
        <p:nvSpPr>
          <p:cNvPr id="119" name="AutoShape 55"/>
          <p:cNvSpPr>
            <a:spLocks noChangeArrowheads="1"/>
          </p:cNvSpPr>
          <p:nvPr/>
        </p:nvSpPr>
        <p:spPr bwMode="auto">
          <a:xfrm rot="1715280">
            <a:off x="1908176" y="2437239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sz="180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20" name="AutoShape 56"/>
          <p:cNvSpPr>
            <a:spLocks noChangeArrowheads="1"/>
          </p:cNvSpPr>
          <p:nvPr/>
        </p:nvSpPr>
        <p:spPr bwMode="auto">
          <a:xfrm rot="8539962">
            <a:off x="1979613" y="3518326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21" name="AutoShape 57"/>
          <p:cNvSpPr>
            <a:spLocks noChangeArrowheads="1"/>
          </p:cNvSpPr>
          <p:nvPr/>
        </p:nvSpPr>
        <p:spPr bwMode="auto">
          <a:xfrm rot="1716154">
            <a:off x="1836738" y="4885164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22" name="Text Box 58"/>
          <p:cNvSpPr txBox="1">
            <a:spLocks noChangeArrowheads="1"/>
          </p:cNvSpPr>
          <p:nvPr/>
        </p:nvSpPr>
        <p:spPr bwMode="auto">
          <a:xfrm>
            <a:off x="2052638" y="1357739"/>
            <a:ext cx="6911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C00000"/>
                </a:solidFill>
                <a:latin typeface="+mn-lt"/>
              </a:rPr>
              <a:t>Шаг 1. </a:t>
            </a:r>
          </a:p>
          <a:p>
            <a:pPr eaLnBrk="1" hangingPunct="1"/>
            <a:r>
              <a:rPr lang="ru-RU" sz="2000" b="1" dirty="0">
                <a:latin typeface="+mn-lt"/>
              </a:rPr>
              <a:t>Вирус находит нужную клетку иммунитета и проникает в нее</a:t>
            </a:r>
          </a:p>
        </p:txBody>
      </p:sp>
      <p:sp>
        <p:nvSpPr>
          <p:cNvPr id="123" name="Text Box 61"/>
          <p:cNvSpPr txBox="1">
            <a:spLocks noChangeArrowheads="1"/>
          </p:cNvSpPr>
          <p:nvPr/>
        </p:nvSpPr>
        <p:spPr bwMode="auto">
          <a:xfrm>
            <a:off x="3922713" y="2437239"/>
            <a:ext cx="52212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C00000"/>
                </a:solidFill>
                <a:latin typeface="+mn-lt"/>
              </a:rPr>
              <a:t>Шаг 2. </a:t>
            </a:r>
          </a:p>
          <a:p>
            <a:pPr eaLnBrk="1" hangingPunct="1"/>
            <a:r>
              <a:rPr lang="ru-RU" sz="2000" b="1" dirty="0">
                <a:latin typeface="+mn-lt"/>
              </a:rPr>
              <a:t>Вирус внедряет в клетке свою генетическую информацию</a:t>
            </a:r>
          </a:p>
        </p:txBody>
      </p:sp>
      <p:sp>
        <p:nvSpPr>
          <p:cNvPr id="124" name="Text Box 62"/>
          <p:cNvSpPr txBox="1">
            <a:spLocks noChangeArrowheads="1"/>
          </p:cNvSpPr>
          <p:nvPr/>
        </p:nvSpPr>
        <p:spPr bwMode="auto">
          <a:xfrm>
            <a:off x="2262808" y="3950840"/>
            <a:ext cx="655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C00000"/>
                </a:solidFill>
                <a:latin typeface="+mn-lt"/>
              </a:rPr>
              <a:t>Шаг 3. </a:t>
            </a:r>
          </a:p>
          <a:p>
            <a:pPr eaLnBrk="1" hangingPunct="1"/>
            <a:r>
              <a:rPr lang="ru-RU" sz="2000" b="1" dirty="0">
                <a:latin typeface="+mn-lt"/>
              </a:rPr>
              <a:t>Клетка теряет функцию иммунной защиты и становится фабрикой по производству вирусов</a:t>
            </a:r>
          </a:p>
        </p:txBody>
      </p:sp>
      <p:sp>
        <p:nvSpPr>
          <p:cNvPr id="125" name="Text Box 63"/>
          <p:cNvSpPr txBox="1">
            <a:spLocks noChangeArrowheads="1"/>
          </p:cNvSpPr>
          <p:nvPr/>
        </p:nvSpPr>
        <p:spPr bwMode="auto">
          <a:xfrm>
            <a:off x="4572000" y="5144707"/>
            <a:ext cx="4463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C00000"/>
                </a:solidFill>
                <a:latin typeface="+mn-lt"/>
              </a:rPr>
              <a:t>Шаг 4. </a:t>
            </a:r>
          </a:p>
          <a:p>
            <a:pPr eaLnBrk="1" hangingPunct="1"/>
            <a:r>
              <a:rPr lang="ru-RU" sz="2000" b="1" dirty="0">
                <a:latin typeface="+mn-lt"/>
              </a:rPr>
              <a:t>Вирусы вырываются на свободу уничтожая клетку</a:t>
            </a:r>
          </a:p>
        </p:txBody>
      </p:sp>
    </p:spTree>
    <p:extLst>
      <p:ext uri="{BB962C8B-B14F-4D97-AF65-F5344CB8AC3E}">
        <p14:creationId xmlns:p14="http://schemas.microsoft.com/office/powerpoint/2010/main" val="359782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/>
          <p:nvPr/>
        </p:nvSpPr>
        <p:spPr>
          <a:xfrm>
            <a:off x="201923" y="139918"/>
            <a:ext cx="7682237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ПУТИ ПЕРЕДАЧИ ВИЧ-ИНФЕКЦИИ</a:t>
            </a:r>
            <a:endParaRPr lang="ru-RU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93360" y="1021559"/>
            <a:ext cx="5652120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Через кровь – </a:t>
            </a:r>
            <a:r>
              <a:rPr lang="ru-RU" sz="2400" b="1" dirty="0" smtClean="0"/>
              <a:t>совместное использование шприцами потребителей инъекционных наркотиков, нестерильные инструменты для выполнения татуировок, пирсинга и т.д.</a:t>
            </a: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</a:pPr>
            <a:endParaRPr lang="ru-RU" sz="2400" b="1" dirty="0" smtClean="0"/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solidFill>
                <a:srgbClr val="C00000"/>
              </a:solidFill>
            </a:endParaRP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Половым путём – </a:t>
            </a:r>
            <a:r>
              <a:rPr lang="ru-RU" sz="2400" b="1" dirty="0" smtClean="0"/>
              <a:t>любой сексуальный контакт с партнёром, инфицированным ВИЧ, без применения барьерных средств защиты (презерватива).</a:t>
            </a: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solidFill>
                <a:srgbClr val="C00000"/>
              </a:solidFill>
            </a:endParaRP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От матери к ребенку – </a:t>
            </a:r>
            <a:r>
              <a:rPr lang="ru-RU" sz="2400" b="1" dirty="0" smtClean="0"/>
              <a:t>от ВИЧ-положительный женщины во время беременности, родов и в период грудного вскармливания</a:t>
            </a:r>
            <a:endParaRPr lang="ru-RU" sz="2400" b="1" dirty="0"/>
          </a:p>
        </p:txBody>
      </p:sp>
      <p:pic>
        <p:nvPicPr>
          <p:cNvPr id="14" name="Picture 9" descr="C:\Documents and Settings\Администратор.USER-98CE99EBCF\Мои документы\документы 2009 год\фото и картинки ИНТЕРНЕТ 2009\картинки Клипарты медицина, Воронеж\medical_icons\bloo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228" y="1196751"/>
            <a:ext cx="1578075" cy="134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ownloads\pngwing.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1420836" cy="17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pngwing.com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22781"/>
            <a:ext cx="1453728" cy="20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2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/>
          <p:nvPr/>
        </p:nvSpPr>
        <p:spPr>
          <a:xfrm>
            <a:off x="201923" y="139918"/>
            <a:ext cx="7682237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ОСОБЕННОСТИ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ТЕЧЕНИЯ ВИЧ-ИНФЕКЦИИ</a:t>
            </a:r>
          </a:p>
        </p:txBody>
      </p:sp>
      <p:sp>
        <p:nvSpPr>
          <p:cNvPr id="7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69365" y="1080341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ВИЧ-инфицированные люди зачастую </a:t>
            </a:r>
            <a:r>
              <a:rPr lang="ru-RU" sz="2400" b="1" dirty="0"/>
              <a:t>не имеют выраженных клинических </a:t>
            </a:r>
            <a:r>
              <a:rPr lang="ru-RU" sz="2400" b="1" dirty="0" smtClean="0"/>
              <a:t>симптомов заболевания и </a:t>
            </a:r>
            <a:r>
              <a:rPr lang="ru-RU" sz="2400" b="1" dirty="0"/>
              <a:t>способны жить несколько лет </a:t>
            </a:r>
            <a:r>
              <a:rPr lang="ru-RU" sz="2400" b="1" dirty="0">
                <a:solidFill>
                  <a:srgbClr val="C00000"/>
                </a:solidFill>
              </a:rPr>
              <a:t>не подозревая о наличии ВИЧ-инфекции!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Не </a:t>
            </a:r>
            <a:r>
              <a:rPr lang="ru-RU" sz="2400" b="1" dirty="0" smtClean="0"/>
              <a:t>зная свой ВИЧ-статус, </a:t>
            </a:r>
            <a:r>
              <a:rPr lang="ru-RU" sz="2400" b="1" dirty="0"/>
              <a:t>они ведут привычный образ жизни, </a:t>
            </a:r>
            <a:r>
              <a:rPr lang="ru-RU" sz="2400" b="1" dirty="0" smtClean="0">
                <a:solidFill>
                  <a:srgbClr val="C00000"/>
                </a:solidFill>
              </a:rPr>
              <a:t>ставят </a:t>
            </a:r>
            <a:r>
              <a:rPr lang="ru-RU" sz="2400" b="1" dirty="0">
                <a:solidFill>
                  <a:srgbClr val="C00000"/>
                </a:solidFill>
              </a:rPr>
              <a:t>под угрозу инфицирования </a:t>
            </a:r>
            <a:r>
              <a:rPr lang="ru-RU" sz="2400" b="1" dirty="0"/>
              <a:t>своих партнёров!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Отсутствие лечения приводит </a:t>
            </a:r>
            <a:r>
              <a:rPr lang="ru-RU" sz="2400" b="1" dirty="0">
                <a:solidFill>
                  <a:srgbClr val="C00000"/>
                </a:solidFill>
              </a:rPr>
              <a:t>к прогрессированию заболевания, истощению иммунной системы</a:t>
            </a:r>
            <a:r>
              <a:rPr lang="ru-RU" sz="2400" b="1" dirty="0"/>
              <a:t> и высокому содержанию вируса в крови и </a:t>
            </a:r>
            <a:r>
              <a:rPr lang="ru-RU" sz="2400" b="1" dirty="0" smtClean="0"/>
              <a:t>половых жидкостях организма!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57" y="5235325"/>
            <a:ext cx="3058433" cy="1510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41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/>
          <p:nvPr/>
        </p:nvSpPr>
        <p:spPr>
          <a:xfrm>
            <a:off x="201923" y="144819"/>
            <a:ext cx="7682237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УЗНАЙ КАК ОБЕСПЕЧИТЬ БЕЗОПАСНОСТЬ ОТ ВИЧ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11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2991" y="2239963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Сохраняй верность половому партнёру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Всегда используй презерватив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Откажись от употребления наркотиков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Не наноси татуировки, не делай пирсинг вне специализированных учреждений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Пользуйся только индивидуальными средствами личной гигиены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Регулярно сдавай тест на ВИЧ-инфекцию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923" y="1039792"/>
            <a:ext cx="8891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ТВОЯ ЗАЩИТА – </a:t>
            </a:r>
            <a:r>
              <a:rPr lang="ru-RU" sz="3600" b="1" smtClean="0">
                <a:solidFill>
                  <a:srgbClr val="C00000"/>
                </a:solidFill>
              </a:rPr>
              <a:t>ПРОФИЛАКТИКА </a:t>
            </a:r>
          </a:p>
          <a:p>
            <a:pPr algn="ctr"/>
            <a:r>
              <a:rPr lang="ru-RU" sz="3600" b="1" smtClean="0">
                <a:solidFill>
                  <a:srgbClr val="C00000"/>
                </a:solidFill>
              </a:rPr>
              <a:t>ВИЧ-ИНФЕКЦИИ</a:t>
            </a:r>
            <a:r>
              <a:rPr lang="ru-RU" sz="3600" b="1" dirty="0" smtClean="0">
                <a:solidFill>
                  <a:srgbClr val="C00000"/>
                </a:solidFill>
              </a:rPr>
              <a:t>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ownloads\6c6392ba1a97e204f0e0bfc4fcc99ea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951"/>
            <a:ext cx="9093255" cy="16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10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/>
          <p:nvPr/>
        </p:nvSpPr>
        <p:spPr>
          <a:xfrm>
            <a:off x="201923" y="144819"/>
            <a:ext cx="7682237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УЗНАЙ СВОЙ ВИЧ СТАТУС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2991" y="1684890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Был хоть один сексуальный контакт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Имелся опыт употребления инъекционных наркотиков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Сделана татуировка или пирсинг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Планируется рождение ребёнка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Хочешь быть уверен в своём здоровье и здоровье своих близких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982" y="1038559"/>
            <a:ext cx="804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ПРОЙДИ ТЕСТИРОВАНИЕ НА ВИЧ ЕСЛИ: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" name="Picture 3" descr="D:\СеминарыДоклады\Картинки\Забор крови Цен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3" y="4345688"/>
            <a:ext cx="2134970" cy="1482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93" y="5235160"/>
            <a:ext cx="2137569" cy="1465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1" name="Picture 3" descr="Z:\Тест на ВИЧ Экспедиция фото\22 Воронежская область\Точка тестирования в Воронеже\EVG099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48" y="3952106"/>
            <a:ext cx="1781999" cy="2672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Z:\Тест на ВИЧ Экспедиция фото\22 Воронежская область\Точка тестирования в Воронеже\EVG099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50" y="4149080"/>
            <a:ext cx="2315730" cy="1543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2597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/>
          <p:nvPr/>
        </p:nvSpPr>
        <p:spPr>
          <a:xfrm>
            <a:off x="201923" y="144819"/>
            <a:ext cx="7682237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ДИАГНОСТИКА ВИЧ-ИНФЕКЦИИ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13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48439" y="1080341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Сдай кровь и проконсультируйся у специалиста. Это можно сделать бесплатно, быстро и анонимно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В медицинской организации по месту жительства или в Воронежском областном клиническом центре профилактики и борьбы со СПИД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Знать свой ВИЧ-статус всегда. Проходить обследование регулярно (каждый год</a:t>
            </a:r>
            <a:r>
              <a:rPr lang="ru-RU" sz="2400" b="1" dirty="0"/>
              <a:t>). Отрицательный результат тестирования на антитела к ВИЧ </a:t>
            </a:r>
            <a:r>
              <a:rPr lang="ru-RU" sz="2400" b="1" dirty="0" smtClean="0"/>
              <a:t>не </a:t>
            </a:r>
            <a:r>
              <a:rPr lang="ru-RU" sz="2400" b="1" dirty="0"/>
              <a:t>всегда означает, что человек </a:t>
            </a:r>
            <a:r>
              <a:rPr lang="ru-RU" sz="2400" b="1" dirty="0" smtClean="0"/>
              <a:t>здоров, </a:t>
            </a:r>
            <a:r>
              <a:rPr lang="ru-RU" sz="2400" b="1" dirty="0"/>
              <a:t>поскольку существует период «</a:t>
            </a:r>
            <a:r>
              <a:rPr lang="ru-RU" sz="2400" b="1" dirty="0" err="1"/>
              <a:t>серонегативного</a:t>
            </a:r>
            <a:r>
              <a:rPr lang="ru-RU" sz="2400" b="1" dirty="0"/>
              <a:t> окна</a:t>
            </a:r>
            <a:r>
              <a:rPr lang="ru-RU" sz="2400" b="1" dirty="0" smtClean="0"/>
              <a:t>». Поэтому обследование необходимо пройти повторно через 3-6 месяцев после риска заражения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883" y="2492896"/>
            <a:ext cx="120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ГДЕ?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883" y="1136184"/>
            <a:ext cx="120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КАК?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922" y="4653136"/>
            <a:ext cx="184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ВАЖНО!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User\Desktop\Изображения и логотипы\Твоя жизнь в твоих руках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1" t="42751" r="35626" b="31415"/>
          <a:stretch/>
        </p:blipFill>
        <p:spPr bwMode="auto">
          <a:xfrm>
            <a:off x="201922" y="5299467"/>
            <a:ext cx="1521278" cy="1414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10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/>
          <p:nvPr/>
        </p:nvSpPr>
        <p:spPr>
          <a:xfrm>
            <a:off x="201923" y="144819"/>
            <a:ext cx="7682237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ВИЧ-ИНФЕКЦИЯ – НЕ ПРИГОВОР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14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0810" y="1196752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Полностью избавить организм от ВИЧ невозможно! Но постоянная </a:t>
            </a:r>
            <a:r>
              <a:rPr lang="ru-RU" altLang="ru-RU" sz="2400" b="1" dirty="0"/>
              <a:t>терапия антиретровирусными препаратами АРВТ позволяет снизить количество вируса в организме и вероятность передачи его другим лицам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Регулярный приём АРВТ предотвращает переход заболевания в стадию СПИДа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АРВТ позволяет ВИЧ-положительной женщине родить здорового ребёнка</a:t>
            </a:r>
          </a:p>
        </p:txBody>
      </p:sp>
      <p:pic>
        <p:nvPicPr>
          <p:cNvPr id="10" name="Picture 4" descr="Контейнер с АРВТ (Антиретровирусные препараты). Архи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4712336"/>
            <a:ext cx="2720975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Картинки по запросу АРВ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34268"/>
            <a:ext cx="2627313" cy="1477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Картинки по запросу АРВТ  ретровир сиро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74198"/>
            <a:ext cx="2368550" cy="1881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03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/>
          <p:nvPr/>
        </p:nvSpPr>
        <p:spPr>
          <a:xfrm>
            <a:off x="201923" y="144819"/>
            <a:ext cx="7682237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>
              <a:spcBef>
                <a:spcPct val="0"/>
              </a:spcBef>
            </a:pPr>
            <a:r>
              <a:rPr lang="ru-RU" sz="2400" b="1" spc="-10" dirty="0" smtClean="0">
                <a:solidFill>
                  <a:srgbClr val="002060"/>
                </a:solidFill>
              </a:rPr>
              <a:t>НЕ ДОПУСТИМА ДИСКРИМИНАЦИЯ ВИЧ-ПОЛОЖИТЕЛЬНЫХ ГРАЖДАН</a:t>
            </a:r>
            <a:endParaRPr lang="ru-RU" sz="2400" b="1" spc="-10" dirty="0">
              <a:solidFill>
                <a:srgbClr val="002060"/>
              </a:solidFill>
            </a:endParaRPr>
          </a:p>
        </p:txBody>
      </p:sp>
      <p:sp>
        <p:nvSpPr>
          <p:cNvPr id="7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15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0810" y="112474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93850" y="1208639"/>
            <a:ext cx="8294312" cy="1607129"/>
            <a:chOff x="513631" y="4174523"/>
            <a:chExt cx="8294312" cy="16071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Пятиугольник 14"/>
            <p:cNvSpPr/>
            <p:nvPr/>
          </p:nvSpPr>
          <p:spPr>
            <a:xfrm rot="10800000">
              <a:off x="513631" y="4174523"/>
              <a:ext cx="8294312" cy="160712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78109"/>
                <a:satOff val="-1491"/>
                <a:lumOff val="24204"/>
                <a:alphaOff val="0"/>
              </a:schemeClr>
            </a:fillRef>
            <a:effectRef idx="2">
              <a:schemeClr val="accent1">
                <a:shade val="80000"/>
                <a:hueOff val="178109"/>
                <a:satOff val="-1491"/>
                <a:lumOff val="242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ятиугольник 4"/>
            <p:cNvSpPr/>
            <p:nvPr/>
          </p:nvSpPr>
          <p:spPr>
            <a:xfrm rot="21600000">
              <a:off x="915413" y="4174523"/>
              <a:ext cx="7892530" cy="16071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8700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err="1" smtClean="0">
                  <a:solidFill>
                    <a:schemeClr val="tx1"/>
                  </a:solidFill>
                </a:rPr>
                <a:t>Запрет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на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ограничение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прав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ВИЧ –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инфицированных</a:t>
              </a:r>
              <a:endParaRPr lang="ru-RU" b="1" kern="1200" dirty="0" smtClean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err="1" smtClean="0">
                  <a:solidFill>
                    <a:schemeClr val="tx1"/>
                  </a:solidFill>
                </a:rPr>
                <a:t>Не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допускаются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увольнение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с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работы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,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отказ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в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приеме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на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работу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,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отказ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в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приеме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в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образовательные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учреждения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и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учреждения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,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оказывающие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медицинскую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помощь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, а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также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ограничение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иных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прав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и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законных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интересов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ВИЧ -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инфицированных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на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основании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наличия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у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них</a:t>
              </a:r>
              <a:r>
                <a:rPr lang="en-GB" b="1" kern="1200" dirty="0" smtClean="0">
                  <a:solidFill>
                    <a:schemeClr val="tx1"/>
                  </a:solidFill>
                </a:rPr>
                <a:t> ВИЧ – </a:t>
              </a:r>
              <a:r>
                <a:rPr lang="en-GB" b="1" kern="1200" dirty="0" err="1" smtClean="0">
                  <a:solidFill>
                    <a:schemeClr val="tx1"/>
                  </a:solidFill>
                </a:rPr>
                <a:t>инфекции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Блок-схема: документ 13"/>
          <p:cNvSpPr/>
          <p:nvPr/>
        </p:nvSpPr>
        <p:spPr>
          <a:xfrm>
            <a:off x="180219" y="1210966"/>
            <a:ext cx="1607129" cy="1607129"/>
          </a:xfrm>
          <a:prstGeom prst="flowChartDocumen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31492"/>
              <a:satOff val="-2187"/>
              <a:lumOff val="11325"/>
              <a:alphaOff val="0"/>
            </a:schemeClr>
          </a:fillRef>
          <a:effectRef idx="0">
            <a:schemeClr val="accent1">
              <a:tint val="50000"/>
              <a:hueOff val="31492"/>
              <a:satOff val="-2187"/>
              <a:lumOff val="113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Блок-схема: документ 20"/>
          <p:cNvSpPr/>
          <p:nvPr/>
        </p:nvSpPr>
        <p:spPr>
          <a:xfrm>
            <a:off x="299707" y="1400135"/>
            <a:ext cx="1368152" cy="1224136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Статья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1005" y="3138717"/>
            <a:ext cx="39462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«</a:t>
            </a:r>
            <a:r>
              <a:rPr lang="ru-RU" i="1" dirty="0"/>
              <a:t>Во многом людям, больным ВИЧ-инфекцией портит жизнь отношение к ним со стороны здоровых членов общества. Их могут не принять на работу, оскорбить, с ними не будут общаться. В первую очередь, к больным вирусом иммунодефицита требуется изменить отношение со стороны окружающих людей, не ущемлять их гражданские права – это основное».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2" y="3914307"/>
            <a:ext cx="4552682" cy="22763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9239" y="3428999"/>
            <a:ext cx="4370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Владимир Познер, журналист: </a:t>
            </a:r>
          </a:p>
        </p:txBody>
      </p:sp>
    </p:spTree>
    <p:extLst>
      <p:ext uri="{BB962C8B-B14F-4D97-AF65-F5344CB8AC3E}">
        <p14:creationId xmlns:p14="http://schemas.microsoft.com/office/powerpoint/2010/main" val="2636022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/>
          <p:nvPr/>
        </p:nvSpPr>
        <p:spPr>
          <a:xfrm>
            <a:off x="201923" y="144819"/>
            <a:ext cx="7682237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УЗНАЙ БОЛЬШЕ ИНФОРМАЦИИ О ВИЧ/СПИД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16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0708" r="8782" b="9418"/>
          <a:stretch/>
        </p:blipFill>
        <p:spPr bwMode="auto">
          <a:xfrm>
            <a:off x="201923" y="1484784"/>
            <a:ext cx="4115202" cy="246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2" r="1429" b="4497"/>
          <a:stretch/>
        </p:blipFill>
        <p:spPr bwMode="auto">
          <a:xfrm>
            <a:off x="4466303" y="1501371"/>
            <a:ext cx="4626951" cy="246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58854" y="1043134"/>
            <a:ext cx="3356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http://voronezh-aids.ru/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023119"/>
            <a:ext cx="2500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http://o-spide.ru/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1255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Информация о возможности обследования и лечения ВИЧ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6303" y="6093296"/>
            <a:ext cx="408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(473)270-55-03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51654" y="413055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Консультирование </a:t>
            </a:r>
            <a:r>
              <a:rPr lang="ru-RU" sz="2400" b="1" dirty="0"/>
              <a:t>и </a:t>
            </a:r>
            <a:r>
              <a:rPr lang="ru-RU" sz="2400" b="1" dirty="0" smtClean="0"/>
              <a:t>профилактика ВИЧ-инфекции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(473)270-60-28</a:t>
            </a:r>
          </a:p>
        </p:txBody>
      </p:sp>
      <p:pic>
        <p:nvPicPr>
          <p:cNvPr id="1026" name="Picture 2" descr="C:\Users\User\Desktop\Изображения и логотипы\Соц сет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1" y="6027338"/>
            <a:ext cx="3365811" cy="6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965" y="4258901"/>
            <a:ext cx="3841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Задай вопрос специалисту Центра СПИД в официальных группах социальных </a:t>
            </a:r>
            <a:r>
              <a:rPr lang="ru-RU" sz="2400" b="1" dirty="0" smtClean="0"/>
              <a:t>сетей: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30148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629" y="177422"/>
            <a:ext cx="554570" cy="1126996"/>
          </a:xfrm>
          <a:prstGeom prst="rect">
            <a:avLst/>
          </a:prstGeom>
        </p:spPr>
      </p:pic>
      <p:pic>
        <p:nvPicPr>
          <p:cNvPr id="17413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161" y="84139"/>
            <a:ext cx="554831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71437" y="1698626"/>
            <a:ext cx="8997554" cy="64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700" b="1">
                <a:solidFill>
                  <a:srgbClr val="77933C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altLang="ru-RU" sz="3700" b="1">
              <a:solidFill>
                <a:srgbClr val="77933C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032" y="2260601"/>
            <a:ext cx="2978944" cy="4192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2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7" t="23026" r="21270" b="9587"/>
          <a:stretch/>
        </p:blipFill>
        <p:spPr bwMode="auto">
          <a:xfrm>
            <a:off x="459243" y="980728"/>
            <a:ext cx="8156492" cy="588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11"/>
          <p:cNvSpPr/>
          <p:nvPr/>
        </p:nvSpPr>
        <p:spPr>
          <a:xfrm>
            <a:off x="201923" y="139918"/>
            <a:ext cx="7682237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«МЕЖДУНАРОДНАЯ СОЛИДАРНОСТЬ, ОБЩАЯ ОТВЕТСТВЕННОСТЬ»</a:t>
            </a:r>
            <a:endParaRPr lang="ru-RU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1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23407" r="31111" b="20000"/>
          <a:stretch/>
        </p:blipFill>
        <p:spPr bwMode="auto">
          <a:xfrm>
            <a:off x="1" y="844270"/>
            <a:ext cx="9108732" cy="601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1"/>
          <p:cNvSpPr/>
          <p:nvPr/>
        </p:nvSpPr>
        <p:spPr>
          <a:xfrm>
            <a:off x="201923" y="139918"/>
            <a:ext cx="7682237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" y="139918"/>
            <a:ext cx="7884159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 w="254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9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98" y="159587"/>
            <a:ext cx="7666612" cy="738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ЭПИДЕМИЧЕСКАЯ СИТУАЦИЯ </a:t>
            </a:r>
            <a:br>
              <a:rPr lang="ru-RU" sz="2400" b="1" dirty="0" smtClean="0"/>
            </a:br>
            <a:r>
              <a:rPr lang="ru-RU" sz="2400" b="1" dirty="0" smtClean="0"/>
              <a:t>ПО ВИЧ-ИНФЕКЦИИ В МИРЕ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34290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38 МИЛЛИОНА</a:t>
            </a:r>
          </a:p>
          <a:p>
            <a:r>
              <a:rPr lang="ru-RU" sz="20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человек живут с ВИЧ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3340" y="119675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1.7 МИЛЛИОНА</a:t>
            </a:r>
          </a:p>
          <a:p>
            <a:r>
              <a:rPr lang="ru-RU" sz="20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человек заразились ВИЧ в 2019 году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03824" y="213123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690 ТЫСЯЧ</a:t>
            </a:r>
          </a:p>
          <a:p>
            <a:r>
              <a:rPr lang="ru-RU" sz="20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человек умерли от болезней, связанных со </a:t>
            </a:r>
            <a:r>
              <a:rPr lang="ru-RU" sz="20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СПИДом </a:t>
            </a:r>
            <a:r>
              <a:rPr lang="ru-RU" sz="2000" b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в </a:t>
            </a:r>
            <a:r>
              <a:rPr lang="ru-RU" sz="2000" b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2019 </a:t>
            </a:r>
            <a:r>
              <a:rPr lang="ru-RU" sz="20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году</a:t>
            </a:r>
            <a:endParaRPr lang="ru-RU" sz="20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33707" y="4365104"/>
            <a:ext cx="3946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32,7 МИЛЛИОНА</a:t>
            </a:r>
          </a:p>
          <a:p>
            <a:r>
              <a:rPr lang="ru-RU" sz="20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человек </a:t>
            </a:r>
            <a:r>
              <a:rPr lang="ru-RU" sz="20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умерли от сопутствующих СПИДу болезней с начала эпидемии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20866"/>
            <a:ext cx="2857500" cy="2190750"/>
          </a:xfrm>
          <a:prstGeom prst="rect">
            <a:avLst/>
          </a:prstGeom>
        </p:spPr>
      </p:pic>
      <p:sp>
        <p:nvSpPr>
          <p:cNvPr id="19" name="object 5"/>
          <p:cNvSpPr/>
          <p:nvPr/>
        </p:nvSpPr>
        <p:spPr>
          <a:xfrm>
            <a:off x="4575026" y="1178868"/>
            <a:ext cx="4575027" cy="2175650"/>
          </a:xfrm>
          <a:prstGeom prst="rect">
            <a:avLst/>
          </a:prstGeom>
          <a:blipFill>
            <a:blip r:embed="rId5" cstate="print"/>
            <a:srcRect/>
            <a:stretch>
              <a:fillRect t="-2581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3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01923" y="139918"/>
            <a:ext cx="7682237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" y="139918"/>
            <a:ext cx="7884159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 w="254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9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98" y="159587"/>
            <a:ext cx="7666612" cy="738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ЭПИДЕМИЧЕСКАЯ СИТУАЦИЯ </a:t>
            </a:r>
            <a:br>
              <a:rPr lang="ru-RU" sz="2400" b="1" dirty="0" smtClean="0"/>
            </a:br>
            <a:r>
              <a:rPr lang="ru-RU" sz="2400" b="1" dirty="0" smtClean="0"/>
              <a:t>ПО ВИЧ-ИНФЕКЦИИ В РОССИЙСКОЙ ФЕДЕРАЦИИ</a:t>
            </a:r>
            <a:endParaRPr lang="ru-RU" sz="24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01799" y="1487228"/>
            <a:ext cx="8413936" cy="5182132"/>
            <a:chOff x="1341384" y="1487228"/>
            <a:chExt cx="6434045" cy="5182132"/>
          </a:xfrm>
        </p:grpSpPr>
        <p:sp>
          <p:nvSpPr>
            <p:cNvPr id="4" name="Полилиния 3"/>
            <p:cNvSpPr/>
            <p:nvPr/>
          </p:nvSpPr>
          <p:spPr>
            <a:xfrm rot="21600000">
              <a:off x="1981306" y="1487228"/>
              <a:ext cx="5794123" cy="1279846"/>
            </a:xfrm>
            <a:custGeom>
              <a:avLst/>
              <a:gdLst>
                <a:gd name="connsiteX0" fmla="*/ 0 w 5794123"/>
                <a:gd name="connsiteY0" fmla="*/ 0 h 1279844"/>
                <a:gd name="connsiteX1" fmla="*/ 5154201 w 5794123"/>
                <a:gd name="connsiteY1" fmla="*/ 0 h 1279844"/>
                <a:gd name="connsiteX2" fmla="*/ 5794123 w 5794123"/>
                <a:gd name="connsiteY2" fmla="*/ 639922 h 1279844"/>
                <a:gd name="connsiteX3" fmla="*/ 5154201 w 5794123"/>
                <a:gd name="connsiteY3" fmla="*/ 1279844 h 1279844"/>
                <a:gd name="connsiteX4" fmla="*/ 0 w 5794123"/>
                <a:gd name="connsiteY4" fmla="*/ 1279844 h 1279844"/>
                <a:gd name="connsiteX5" fmla="*/ 0 w 5794123"/>
                <a:gd name="connsiteY5" fmla="*/ 0 h 127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4123" h="1279844">
                  <a:moveTo>
                    <a:pt x="5794123" y="1279843"/>
                  </a:moveTo>
                  <a:lnTo>
                    <a:pt x="639922" y="1279843"/>
                  </a:lnTo>
                  <a:lnTo>
                    <a:pt x="0" y="639922"/>
                  </a:lnTo>
                  <a:lnTo>
                    <a:pt x="639922" y="1"/>
                  </a:lnTo>
                  <a:lnTo>
                    <a:pt x="5794123" y="1"/>
                  </a:lnTo>
                  <a:lnTo>
                    <a:pt x="5794123" y="1279843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4337" tIns="68581" rIns="128016" bIns="6858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 smtClean="0"/>
                <a:t>На 30.06.2020 году в РФ проживали </a:t>
              </a:r>
              <a:r>
                <a:rPr lang="ru-RU" sz="2400" b="1" kern="1200" dirty="0" smtClean="0">
                  <a:solidFill>
                    <a:srgbClr val="C00000"/>
                  </a:solidFill>
                </a:rPr>
                <a:t>1 094 050 человек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 smtClean="0"/>
                <a:t>с диагнозом ВИЧ-инфекция,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 smtClean="0"/>
                <a:t>исключая 371 052 умерших больных</a:t>
              </a:r>
              <a:endParaRPr lang="ru-RU" sz="2000" b="1" kern="1200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1341384" y="1487229"/>
              <a:ext cx="974105" cy="1279844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 rot="21600000">
              <a:off x="1981306" y="3149116"/>
              <a:ext cx="5794123" cy="1279845"/>
            </a:xfrm>
            <a:custGeom>
              <a:avLst/>
              <a:gdLst>
                <a:gd name="connsiteX0" fmla="*/ 0 w 5794123"/>
                <a:gd name="connsiteY0" fmla="*/ 0 h 1279844"/>
                <a:gd name="connsiteX1" fmla="*/ 5154201 w 5794123"/>
                <a:gd name="connsiteY1" fmla="*/ 0 h 1279844"/>
                <a:gd name="connsiteX2" fmla="*/ 5794123 w 5794123"/>
                <a:gd name="connsiteY2" fmla="*/ 639922 h 1279844"/>
                <a:gd name="connsiteX3" fmla="*/ 5154201 w 5794123"/>
                <a:gd name="connsiteY3" fmla="*/ 1279844 h 1279844"/>
                <a:gd name="connsiteX4" fmla="*/ 0 w 5794123"/>
                <a:gd name="connsiteY4" fmla="*/ 1279844 h 1279844"/>
                <a:gd name="connsiteX5" fmla="*/ 0 w 5794123"/>
                <a:gd name="connsiteY5" fmla="*/ 0 h 127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4123" h="1279844">
                  <a:moveTo>
                    <a:pt x="5794123" y="1279843"/>
                  </a:moveTo>
                  <a:lnTo>
                    <a:pt x="639922" y="1279843"/>
                  </a:lnTo>
                  <a:lnTo>
                    <a:pt x="0" y="639922"/>
                  </a:lnTo>
                  <a:lnTo>
                    <a:pt x="639922" y="1"/>
                  </a:lnTo>
                  <a:lnTo>
                    <a:pt x="5794123" y="1"/>
                  </a:lnTo>
                  <a:lnTo>
                    <a:pt x="5794123" y="1279843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4337" tIns="68581" rIns="128016" bIns="685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В 2019 году в </a:t>
              </a:r>
              <a:r>
                <a:rPr lang="ru-RU" sz="2000" b="1" dirty="0" smtClean="0"/>
                <a:t>РФ </a:t>
              </a:r>
              <a:r>
                <a:rPr lang="ru-RU" sz="2000" b="1" kern="1200" dirty="0" smtClean="0"/>
                <a:t>сообщено о </a:t>
              </a:r>
              <a:r>
                <a:rPr lang="ru-RU" sz="2400" b="1" kern="1200" dirty="0" smtClean="0">
                  <a:solidFill>
                    <a:srgbClr val="C00000"/>
                  </a:solidFill>
                </a:rPr>
                <a:t>94 668 случаях </a:t>
              </a:r>
              <a:r>
                <a:rPr lang="ru-RU" sz="2000" b="1" kern="1200" dirty="0" smtClean="0"/>
                <a:t>выявления ВИЧ-инфекции</a:t>
              </a:r>
              <a:endParaRPr lang="ru-RU" sz="2000" b="1" kern="1200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1341384" y="3149117"/>
              <a:ext cx="974105" cy="1279844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981306" y="4738996"/>
              <a:ext cx="5794123" cy="1930364"/>
            </a:xfrm>
            <a:custGeom>
              <a:avLst/>
              <a:gdLst>
                <a:gd name="connsiteX0" fmla="*/ 0 w 5794123"/>
                <a:gd name="connsiteY0" fmla="*/ 0 h 1279844"/>
                <a:gd name="connsiteX1" fmla="*/ 5154201 w 5794123"/>
                <a:gd name="connsiteY1" fmla="*/ 0 h 1279844"/>
                <a:gd name="connsiteX2" fmla="*/ 5794123 w 5794123"/>
                <a:gd name="connsiteY2" fmla="*/ 639922 h 1279844"/>
                <a:gd name="connsiteX3" fmla="*/ 5154201 w 5794123"/>
                <a:gd name="connsiteY3" fmla="*/ 1279844 h 1279844"/>
                <a:gd name="connsiteX4" fmla="*/ 0 w 5794123"/>
                <a:gd name="connsiteY4" fmla="*/ 1279844 h 1279844"/>
                <a:gd name="connsiteX5" fmla="*/ 0 w 5794123"/>
                <a:gd name="connsiteY5" fmla="*/ 0 h 127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4123" h="1279844">
                  <a:moveTo>
                    <a:pt x="5794123" y="1279843"/>
                  </a:moveTo>
                  <a:lnTo>
                    <a:pt x="639922" y="1279843"/>
                  </a:lnTo>
                  <a:lnTo>
                    <a:pt x="0" y="639922"/>
                  </a:lnTo>
                  <a:lnTo>
                    <a:pt x="639922" y="1"/>
                  </a:lnTo>
                  <a:lnTo>
                    <a:pt x="5794123" y="1"/>
                  </a:lnTo>
                  <a:lnTo>
                    <a:pt x="5794123" y="1279843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4337" tIns="68581" rIns="128016" bIns="685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 smtClean="0"/>
                <a:t>В стране регистрируется рост числа регионов с высокой пораженностью ВИЧ-инфекцией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 smtClean="0"/>
                <a:t>(более 0,5% от численности населения):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 </a:t>
              </a:r>
              <a:r>
                <a:rPr lang="ru-RU" sz="2000" b="1" kern="1200" dirty="0" smtClean="0"/>
                <a:t>с 22-х в 2014 г. до 38 в 2020 г.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 smtClean="0"/>
                <a:t> В этих неблагополучных регионах проживает более половины всего населения страны – </a:t>
              </a:r>
              <a:r>
                <a:rPr lang="ru-RU" sz="2400" b="1" kern="1200" dirty="0" smtClean="0">
                  <a:solidFill>
                    <a:srgbClr val="C00000"/>
                  </a:solidFill>
                </a:rPr>
                <a:t>62,3 %  </a:t>
              </a:r>
              <a:endParaRPr lang="ru-RU" sz="2000" b="1" kern="1200" dirty="0">
                <a:solidFill>
                  <a:srgbClr val="C0000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1341384" y="5029476"/>
              <a:ext cx="974105" cy="1279844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8047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/>
          </p:cNvPr>
          <p:cNvSpPr>
            <a:spLocks noGrp="1"/>
          </p:cNvSpPr>
          <p:nvPr>
            <p:ph type="title"/>
          </p:nvPr>
        </p:nvSpPr>
        <p:spPr>
          <a:xfrm>
            <a:off x="20906" y="5517232"/>
            <a:ext cx="9123094" cy="1200329"/>
          </a:xfr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2019 </a:t>
            </a:r>
            <a:r>
              <a:rPr lang="ru-RU" sz="2400" b="1" dirty="0">
                <a:solidFill>
                  <a:srgbClr val="002060"/>
                </a:solidFill>
              </a:rPr>
              <a:t>г. в Российской Федерации умерло от всех причин </a:t>
            </a:r>
            <a:r>
              <a:rPr lang="ru-RU" sz="2400" b="1" dirty="0" smtClean="0">
                <a:solidFill>
                  <a:srgbClr val="C00000"/>
                </a:solidFill>
              </a:rPr>
              <a:t>33 577 </a:t>
            </a:r>
            <a:r>
              <a:rPr lang="ru-RU" sz="2400" b="1" dirty="0">
                <a:solidFill>
                  <a:srgbClr val="C00000"/>
                </a:solidFill>
              </a:rPr>
              <a:t>больных </a:t>
            </a:r>
            <a:r>
              <a:rPr lang="ru-RU" sz="2400" b="1" dirty="0" smtClean="0">
                <a:solidFill>
                  <a:srgbClr val="C00000"/>
                </a:solidFill>
              </a:rPr>
              <a:t>ВИЧ-инфекцией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564904"/>
            <a:ext cx="4699827" cy="288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ject 11"/>
          <p:cNvSpPr/>
          <p:nvPr/>
        </p:nvSpPr>
        <p:spPr>
          <a:xfrm>
            <a:off x="201923" y="139918"/>
            <a:ext cx="7682237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01798" y="159587"/>
            <a:ext cx="7666612" cy="738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ЭПИДЕМИЧЕСКАЯ СИТУАЦИЯ </a:t>
            </a:r>
            <a:br>
              <a:rPr lang="ru-RU" sz="2400" b="1" dirty="0" smtClean="0"/>
            </a:br>
            <a:r>
              <a:rPr lang="ru-RU" sz="2400" b="1" dirty="0" smtClean="0"/>
              <a:t>ПО ВИЧ-ИНФЕКЦИИ В РОССИЙСКОЙ ФЕДЕРАЦИИ</a:t>
            </a:r>
            <a:endParaRPr lang="ru-RU" sz="2400" b="1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61000"/>
              </p:ext>
            </p:extLst>
          </p:nvPr>
        </p:nvGraphicFramePr>
        <p:xfrm>
          <a:off x="3851921" y="980728"/>
          <a:ext cx="5236742" cy="530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99" y="1493810"/>
            <a:ext cx="307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Пораженность РФ – </a:t>
            </a:r>
            <a:r>
              <a:rPr lang="ru-RU" sz="2400" b="1" dirty="0" smtClean="0">
                <a:solidFill>
                  <a:srgbClr val="C00000"/>
                </a:solidFill>
              </a:rPr>
              <a:t>728,2 </a:t>
            </a:r>
            <a:r>
              <a:rPr lang="ru-RU" sz="2400" b="1" dirty="0">
                <a:solidFill>
                  <a:srgbClr val="C00000"/>
                </a:solidFill>
              </a:rPr>
              <a:t>на 100 тыс. населения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115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01798" y="1061505"/>
            <a:ext cx="8413937" cy="5647612"/>
            <a:chOff x="2178437" y="1270822"/>
            <a:chExt cx="4787125" cy="5647612"/>
          </a:xfrm>
        </p:grpSpPr>
        <p:sp>
          <p:nvSpPr>
            <p:cNvPr id="4" name="Полилиния 3"/>
            <p:cNvSpPr/>
            <p:nvPr/>
          </p:nvSpPr>
          <p:spPr>
            <a:xfrm>
              <a:off x="2493510" y="1406069"/>
              <a:ext cx="4472052" cy="1436137"/>
            </a:xfrm>
            <a:custGeom>
              <a:avLst/>
              <a:gdLst>
                <a:gd name="connsiteX0" fmla="*/ 0 w 4595640"/>
                <a:gd name="connsiteY0" fmla="*/ 0 h 1436137"/>
                <a:gd name="connsiteX1" fmla="*/ 4595640 w 4595640"/>
                <a:gd name="connsiteY1" fmla="*/ 0 h 1436137"/>
                <a:gd name="connsiteX2" fmla="*/ 4595640 w 4595640"/>
                <a:gd name="connsiteY2" fmla="*/ 1436137 h 1436137"/>
                <a:gd name="connsiteX3" fmla="*/ 0 w 4595640"/>
                <a:gd name="connsiteY3" fmla="*/ 1436137 h 1436137"/>
                <a:gd name="connsiteX4" fmla="*/ 0 w 4595640"/>
                <a:gd name="connsiteY4" fmla="*/ 0 h 143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640" h="1436137">
                  <a:moveTo>
                    <a:pt x="0" y="0"/>
                  </a:moveTo>
                  <a:lnTo>
                    <a:pt x="4595640" y="0"/>
                  </a:lnTo>
                  <a:lnTo>
                    <a:pt x="4595640" y="1436137"/>
                  </a:lnTo>
                  <a:lnTo>
                    <a:pt x="0" y="14361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2744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 smtClean="0"/>
                <a:t> В 2020 г. </a:t>
              </a:r>
              <a:r>
                <a:rPr lang="ru-RU" sz="2200" b="1" kern="1200" dirty="0" smtClean="0">
                  <a:solidFill>
                    <a:srgbClr val="C00000"/>
                  </a:solidFill>
                </a:rPr>
                <a:t>86,1%</a:t>
              </a:r>
              <a:r>
                <a:rPr lang="ru-RU" sz="2000" b="1" kern="1200" dirty="0" smtClean="0"/>
                <a:t> ВИЧ-инфицированных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 smtClean="0"/>
                <a:t>выявлено в возрасте старше 30 лет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 smtClean="0"/>
                <a:t>(в 2001 г. 87% ВИЧ-инфицированных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 smtClean="0"/>
                <a:t>выявлено в возрасте 15-29 лет) 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78437" y="1270822"/>
              <a:ext cx="847671" cy="1287375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2493509" y="2990245"/>
              <a:ext cx="4472052" cy="1643579"/>
            </a:xfrm>
            <a:custGeom>
              <a:avLst/>
              <a:gdLst>
                <a:gd name="connsiteX0" fmla="*/ 0 w 4595640"/>
                <a:gd name="connsiteY0" fmla="*/ 0 h 1436137"/>
                <a:gd name="connsiteX1" fmla="*/ 4595640 w 4595640"/>
                <a:gd name="connsiteY1" fmla="*/ 0 h 1436137"/>
                <a:gd name="connsiteX2" fmla="*/ 4595640 w 4595640"/>
                <a:gd name="connsiteY2" fmla="*/ 1436137 h 1436137"/>
                <a:gd name="connsiteX3" fmla="*/ 0 w 4595640"/>
                <a:gd name="connsiteY3" fmla="*/ 1436137 h 1436137"/>
                <a:gd name="connsiteX4" fmla="*/ 0 w 4595640"/>
                <a:gd name="connsiteY4" fmla="*/ 0 h 143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640" h="1436137">
                  <a:moveTo>
                    <a:pt x="0" y="0"/>
                  </a:moveTo>
                  <a:lnTo>
                    <a:pt x="4595640" y="0"/>
                  </a:lnTo>
                  <a:lnTo>
                    <a:pt x="4595640" y="1436137"/>
                  </a:lnTo>
                  <a:lnTo>
                    <a:pt x="0" y="14361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2744" tIns="68580" rIns="68580" bIns="68580" numCol="1" spcCol="1270" anchor="ctr" anchorCtr="0">
              <a:noAutofit/>
            </a:bodyPr>
            <a:lstStyle/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ru-RU" sz="2000" b="1" kern="1200" dirty="0" smtClean="0"/>
                <a:t>Наиболее высокий уровень пораженности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 smtClean="0"/>
                <a:t>ВИЧ-инфекцией среди населения наблюдается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 smtClean="0"/>
                <a:t>в возрастной группе </a:t>
              </a:r>
              <a:r>
                <a:rPr lang="ru-RU" sz="2200" b="1" kern="1200" dirty="0" smtClean="0">
                  <a:solidFill>
                    <a:srgbClr val="C00000"/>
                  </a:solidFill>
                </a:rPr>
                <a:t>30–44 года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endParaRPr lang="ru-RU" sz="100" b="1" kern="1200" dirty="0" smtClean="0"/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ru-RU" sz="2000" b="1" kern="1200" dirty="0" smtClean="0"/>
                <a:t>Среди мужчин в возрасте </a:t>
              </a:r>
              <a:r>
                <a:rPr lang="ru-RU" sz="2200" b="1" kern="1200" dirty="0" smtClean="0">
                  <a:solidFill>
                    <a:srgbClr val="C00000"/>
                  </a:solidFill>
                </a:rPr>
                <a:t>35–39 лет 3,3 %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 smtClean="0"/>
                <a:t>живут с установленным диагнозом ВИЧ-инфекции</a:t>
              </a:r>
              <a:endParaRPr lang="ru-RU" sz="1800" b="1" kern="12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78437" y="2918237"/>
              <a:ext cx="847671" cy="1287375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2493508" y="4862453"/>
              <a:ext cx="4472053" cy="2055981"/>
            </a:xfrm>
            <a:custGeom>
              <a:avLst/>
              <a:gdLst>
                <a:gd name="connsiteX0" fmla="*/ 0 w 4595640"/>
                <a:gd name="connsiteY0" fmla="*/ 0 h 1436137"/>
                <a:gd name="connsiteX1" fmla="*/ 4595640 w 4595640"/>
                <a:gd name="connsiteY1" fmla="*/ 0 h 1436137"/>
                <a:gd name="connsiteX2" fmla="*/ 4595640 w 4595640"/>
                <a:gd name="connsiteY2" fmla="*/ 1436137 h 1436137"/>
                <a:gd name="connsiteX3" fmla="*/ 0 w 4595640"/>
                <a:gd name="connsiteY3" fmla="*/ 1436137 h 1436137"/>
                <a:gd name="connsiteX4" fmla="*/ 0 w 4595640"/>
                <a:gd name="connsiteY4" fmla="*/ 0 h 143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640" h="1436137">
                  <a:moveTo>
                    <a:pt x="0" y="0"/>
                  </a:moveTo>
                  <a:lnTo>
                    <a:pt x="4595640" y="0"/>
                  </a:lnTo>
                  <a:lnTo>
                    <a:pt x="4595640" y="1436137"/>
                  </a:lnTo>
                  <a:lnTo>
                    <a:pt x="0" y="14361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2744" tIns="68580" rIns="68580" bIns="68580" numCol="1" spcCol="1270" anchor="ctr" anchorCtr="0">
              <a:noAutofit/>
            </a:bodyPr>
            <a:lstStyle/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ru-RU" sz="2000" b="1" kern="1200" dirty="0" smtClean="0"/>
                <a:t>Более половины больных, впервые выявленных в 2020 г., заразились при </a:t>
              </a:r>
              <a:r>
                <a:rPr lang="ru-RU" sz="2200" b="1" kern="1200" dirty="0" smtClean="0">
                  <a:solidFill>
                    <a:srgbClr val="C00000"/>
                  </a:solidFill>
                </a:rPr>
                <a:t>гетеросексуальных контактах </a:t>
              </a:r>
              <a:r>
                <a:rPr lang="ru-RU" sz="2000" b="1" kern="1200" dirty="0" smtClean="0"/>
                <a:t>(63,2%) </a:t>
              </a: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ru-RU" sz="2000" b="1" kern="1200" dirty="0" smtClean="0"/>
                <a:t>Доля инфицированных ВИЧ при употреблении наркотиков снизилась до </a:t>
              </a:r>
              <a:r>
                <a:rPr lang="ru-RU" sz="2200" b="1" kern="1200" dirty="0" smtClean="0">
                  <a:solidFill>
                    <a:srgbClr val="C00000"/>
                  </a:solidFill>
                </a:rPr>
                <a:t>32,6%</a:t>
              </a: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ru-RU" sz="2200" b="1" kern="1200" dirty="0" smtClean="0">
                  <a:solidFill>
                    <a:schemeClr val="tx1"/>
                  </a:solidFill>
                </a:rPr>
                <a:t>2,6% </a:t>
              </a:r>
              <a:r>
                <a:rPr lang="ru-RU" sz="2000" b="1" kern="1200" dirty="0" smtClean="0"/>
                <a:t>больных инфицировались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 smtClean="0"/>
                <a:t>при гомосексуальных контактах</a:t>
              </a:r>
              <a:endParaRPr lang="ru-RU" sz="2000" b="1" kern="12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78437" y="4718437"/>
              <a:ext cx="847671" cy="1287375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01798" y="159587"/>
            <a:ext cx="766661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ОСНОВНЫЕ ХАРАКТЕРИСТИКИ РАЗВИТИЯ ЭПИДПРОЦЕССА ВИЧ-ИНФЕКЦИИ В РФ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344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 flipV="1">
            <a:off x="5160264" y="3328415"/>
            <a:ext cx="711707" cy="124358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51" y="0"/>
                </a:lnTo>
              </a:path>
            </a:pathLst>
          </a:custGeom>
          <a:ln w="47243">
            <a:solidFill>
              <a:srgbClr val="4AACC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1959" y="2277085"/>
            <a:ext cx="647700" cy="1213002"/>
          </a:xfrm>
          <a:custGeom>
            <a:avLst/>
            <a:gdLst/>
            <a:ahLst/>
            <a:cxnLst/>
            <a:rect l="l" t="t" r="r" b="b"/>
            <a:pathLst>
              <a:path w="530860" h="495300">
                <a:moveTo>
                  <a:pt x="0" y="495299"/>
                </a:moveTo>
                <a:lnTo>
                  <a:pt x="530351" y="495299"/>
                </a:lnTo>
                <a:lnTo>
                  <a:pt x="530351" y="0"/>
                </a:lnTo>
                <a:lnTo>
                  <a:pt x="0" y="0"/>
                </a:lnTo>
                <a:lnTo>
                  <a:pt x="0" y="495299"/>
                </a:lnTo>
                <a:close/>
              </a:path>
            </a:pathLst>
          </a:custGeom>
          <a:solidFill>
            <a:srgbClr val="4F81B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7559" y="2144009"/>
            <a:ext cx="589788" cy="1338179"/>
          </a:xfrm>
          <a:custGeom>
            <a:avLst/>
            <a:gdLst/>
            <a:ahLst/>
            <a:cxnLst/>
            <a:rect l="l" t="t" r="r" b="b"/>
            <a:pathLst>
              <a:path w="532129" h="1130935">
                <a:moveTo>
                  <a:pt x="0" y="1130808"/>
                </a:moveTo>
                <a:lnTo>
                  <a:pt x="531876" y="1130808"/>
                </a:lnTo>
                <a:lnTo>
                  <a:pt x="531876" y="0"/>
                </a:lnTo>
                <a:lnTo>
                  <a:pt x="0" y="0"/>
                </a:lnTo>
                <a:lnTo>
                  <a:pt x="0" y="1130808"/>
                </a:lnTo>
                <a:close/>
              </a:path>
            </a:pathLst>
          </a:custGeom>
          <a:solidFill>
            <a:srgbClr val="C0504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9648" y="3482034"/>
            <a:ext cx="2592705" cy="0"/>
          </a:xfrm>
          <a:custGeom>
            <a:avLst/>
            <a:gdLst/>
            <a:ahLst/>
            <a:cxnLst/>
            <a:rect l="l" t="t" r="r" b="b"/>
            <a:pathLst>
              <a:path w="2592704">
                <a:moveTo>
                  <a:pt x="0" y="0"/>
                </a:moveTo>
                <a:lnTo>
                  <a:pt x="25923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47359" y="3460089"/>
            <a:ext cx="0" cy="22098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4572" y="9143"/>
                </a:moveTo>
                <a:lnTo>
                  <a:pt x="4572" y="9143"/>
                </a:lnTo>
              </a:path>
            </a:pathLst>
          </a:custGeom>
          <a:ln w="18287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9659" y="3460089"/>
            <a:ext cx="0" cy="22098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4572" y="9143"/>
                </a:moveTo>
                <a:lnTo>
                  <a:pt x="4572" y="9143"/>
                </a:lnTo>
              </a:path>
            </a:pathLst>
          </a:custGeom>
          <a:ln w="18287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51959" y="3460089"/>
            <a:ext cx="0" cy="22098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4572" y="9143"/>
                </a:moveTo>
                <a:lnTo>
                  <a:pt x="4572" y="9143"/>
                </a:lnTo>
              </a:path>
            </a:pathLst>
          </a:custGeom>
          <a:ln w="18287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4259" y="3460089"/>
            <a:ext cx="0" cy="22098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4572" y="9143"/>
                </a:moveTo>
                <a:lnTo>
                  <a:pt x="4572" y="9143"/>
                </a:lnTo>
              </a:path>
            </a:pathLst>
          </a:custGeom>
          <a:ln w="18287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1971" y="3452774"/>
            <a:ext cx="0" cy="29718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4271" y="3452774"/>
            <a:ext cx="0" cy="29718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5047" y="3452774"/>
            <a:ext cx="0" cy="29718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7347" y="3452774"/>
            <a:ext cx="0" cy="29718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9647" y="3452774"/>
            <a:ext cx="0" cy="29718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07762" y="3022928"/>
            <a:ext cx="4347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400" b="1" spc="-20" dirty="0" smtClean="0">
                <a:latin typeface="Trebuchet MS"/>
                <a:cs typeface="Trebuchet MS"/>
              </a:rPr>
              <a:t>1,2</a:t>
            </a:r>
            <a:r>
              <a:rPr sz="1400" b="1" spc="-20" dirty="0" smtClean="0">
                <a:latin typeface="Trebuchet MS"/>
                <a:cs typeface="Trebuchet MS"/>
              </a:rPr>
              <a:t>%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4696" y="2012939"/>
            <a:ext cx="49974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sz="1400" b="1" spc="-40" dirty="0" smtClean="0">
                <a:latin typeface="Trebuchet MS"/>
                <a:cs typeface="Trebuchet MS"/>
              </a:rPr>
              <a:t>46,1</a:t>
            </a:r>
            <a:r>
              <a:rPr sz="1400" b="1" spc="-40" dirty="0" smtClean="0">
                <a:latin typeface="Trebuchet MS"/>
                <a:cs typeface="Trebuchet MS"/>
              </a:rPr>
              <a:t>%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7560" y="1866074"/>
            <a:ext cx="529908" cy="411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sz="1400" b="1" spc="-40" dirty="0" smtClean="0">
                <a:latin typeface="Trebuchet MS"/>
                <a:cs typeface="Trebuchet MS"/>
              </a:rPr>
              <a:t>52,7</a:t>
            </a:r>
            <a:r>
              <a:rPr sz="1400" b="1" spc="-40" dirty="0" smtClean="0">
                <a:latin typeface="Trebuchet MS"/>
                <a:cs typeface="Trebuchet MS"/>
              </a:rPr>
              <a:t>%</a:t>
            </a:r>
            <a:endParaRPr lang="ru-RU" sz="1400" b="1" spc="-40" dirty="0" smtClean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37559" y="3482491"/>
            <a:ext cx="259010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13715" algn="l"/>
              </a:tabLst>
            </a:pPr>
            <a:r>
              <a:rPr sz="1000" spc="-35" dirty="0">
                <a:latin typeface="Arial"/>
                <a:cs typeface="Arial"/>
              </a:rPr>
              <a:t>Половой	</a:t>
            </a:r>
            <a:r>
              <a:rPr lang="ru-RU" sz="1000" spc="-35" dirty="0" smtClean="0">
                <a:latin typeface="Arial"/>
                <a:cs typeface="Arial"/>
              </a:rPr>
              <a:t>     </a:t>
            </a:r>
            <a:r>
              <a:rPr sz="1000" spc="-35" dirty="0" smtClean="0">
                <a:latin typeface="Arial"/>
                <a:cs typeface="Arial"/>
              </a:rPr>
              <a:t>Парентеральный</a:t>
            </a:r>
            <a:r>
              <a:rPr lang="ru-RU" sz="1000" spc="-35" dirty="0" smtClean="0">
                <a:latin typeface="Arial"/>
                <a:cs typeface="Arial"/>
              </a:rPr>
              <a:t>   В</a:t>
            </a:r>
            <a:r>
              <a:rPr sz="1000" spc="-35" dirty="0" smtClean="0">
                <a:latin typeface="Arial"/>
                <a:cs typeface="Arial"/>
              </a:rPr>
              <a:t>ертикальный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03830" y="1698956"/>
            <a:ext cx="2728595" cy="1970117"/>
          </a:xfrm>
          <a:custGeom>
            <a:avLst/>
            <a:gdLst/>
            <a:ahLst/>
            <a:cxnLst/>
            <a:rect l="l" t="t" r="r" b="b"/>
            <a:pathLst>
              <a:path w="2728595" h="1670685">
                <a:moveTo>
                  <a:pt x="0" y="1670303"/>
                </a:moveTo>
                <a:lnTo>
                  <a:pt x="2728468" y="1670303"/>
                </a:lnTo>
                <a:lnTo>
                  <a:pt x="2728468" y="0"/>
                </a:lnTo>
                <a:lnTo>
                  <a:pt x="0" y="0"/>
                </a:lnTo>
                <a:lnTo>
                  <a:pt x="0" y="1670303"/>
                </a:lnTo>
                <a:close/>
              </a:path>
            </a:pathLst>
          </a:custGeom>
          <a:ln w="952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51447" y="3328415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096" y="0"/>
                </a:lnTo>
              </a:path>
            </a:pathLst>
          </a:custGeom>
          <a:ln w="3657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 flipV="1">
            <a:off x="6699504" y="3022928"/>
            <a:ext cx="417576" cy="273922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096" y="0"/>
                </a:lnTo>
              </a:path>
            </a:pathLst>
          </a:custGeom>
          <a:ln w="36575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47559" y="2576779"/>
            <a:ext cx="387350" cy="774192"/>
          </a:xfrm>
          <a:custGeom>
            <a:avLst/>
            <a:gdLst/>
            <a:ahLst/>
            <a:cxnLst/>
            <a:rect l="l" t="t" r="r" b="b"/>
            <a:pathLst>
              <a:path w="387350" h="645160">
                <a:moveTo>
                  <a:pt x="0" y="644652"/>
                </a:moveTo>
                <a:lnTo>
                  <a:pt x="387096" y="644652"/>
                </a:lnTo>
                <a:lnTo>
                  <a:pt x="387096" y="0"/>
                </a:lnTo>
                <a:lnTo>
                  <a:pt x="0" y="0"/>
                </a:lnTo>
                <a:lnTo>
                  <a:pt x="0" y="64465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97140" y="2026310"/>
            <a:ext cx="386080" cy="1324356"/>
          </a:xfrm>
          <a:custGeom>
            <a:avLst/>
            <a:gdLst/>
            <a:ahLst/>
            <a:cxnLst/>
            <a:rect l="l" t="t" r="r" b="b"/>
            <a:pathLst>
              <a:path w="386079" h="1103630">
                <a:moveTo>
                  <a:pt x="0" y="1103375"/>
                </a:moveTo>
                <a:lnTo>
                  <a:pt x="385572" y="1103375"/>
                </a:lnTo>
                <a:lnTo>
                  <a:pt x="385572" y="0"/>
                </a:lnTo>
                <a:lnTo>
                  <a:pt x="0" y="0"/>
                </a:lnTo>
                <a:lnTo>
                  <a:pt x="0" y="110337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45195" y="2817048"/>
            <a:ext cx="386080" cy="533465"/>
          </a:xfrm>
          <a:custGeom>
            <a:avLst/>
            <a:gdLst/>
            <a:ahLst/>
            <a:cxnLst/>
            <a:rect l="l" t="t" r="r" b="b"/>
            <a:pathLst>
              <a:path w="386079" h="628014">
                <a:moveTo>
                  <a:pt x="0" y="627888"/>
                </a:moveTo>
                <a:lnTo>
                  <a:pt x="385572" y="627888"/>
                </a:lnTo>
                <a:lnTo>
                  <a:pt x="385572" y="0"/>
                </a:lnTo>
                <a:lnTo>
                  <a:pt x="0" y="0"/>
                </a:lnTo>
                <a:lnTo>
                  <a:pt x="0" y="627888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93252" y="3083780"/>
            <a:ext cx="387350" cy="267190"/>
          </a:xfrm>
          <a:custGeom>
            <a:avLst/>
            <a:gdLst/>
            <a:ahLst/>
            <a:cxnLst/>
            <a:rect l="l" t="t" r="r" b="b"/>
            <a:pathLst>
              <a:path w="387350" h="340360">
                <a:moveTo>
                  <a:pt x="0" y="339852"/>
                </a:moveTo>
                <a:lnTo>
                  <a:pt x="387096" y="339852"/>
                </a:lnTo>
                <a:lnTo>
                  <a:pt x="387096" y="0"/>
                </a:lnTo>
                <a:lnTo>
                  <a:pt x="0" y="0"/>
                </a:lnTo>
                <a:lnTo>
                  <a:pt x="0" y="339852"/>
                </a:lnTo>
                <a:close/>
              </a:path>
            </a:pathLst>
          </a:custGeom>
          <a:solidFill>
            <a:srgbClr val="5F4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20967" y="3350360"/>
            <a:ext cx="2689860" cy="0"/>
          </a:xfrm>
          <a:custGeom>
            <a:avLst/>
            <a:gdLst/>
            <a:ahLst/>
            <a:cxnLst/>
            <a:rect l="l" t="t" r="r" b="b"/>
            <a:pathLst>
              <a:path w="2689859">
                <a:moveTo>
                  <a:pt x="0" y="0"/>
                </a:moveTo>
                <a:lnTo>
                  <a:pt x="26898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20967" y="3350360"/>
            <a:ext cx="0" cy="42672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69023" y="3350360"/>
            <a:ext cx="0" cy="42672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17080" y="3350360"/>
            <a:ext cx="0" cy="42672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65135" y="3350360"/>
            <a:ext cx="0" cy="42672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13192" y="3350360"/>
            <a:ext cx="0" cy="42672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62771" y="3350360"/>
            <a:ext cx="0" cy="42672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10828" y="3350360"/>
            <a:ext cx="0" cy="42672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08591" y="4512381"/>
            <a:ext cx="2735580" cy="2273807"/>
          </a:xfrm>
          <a:custGeom>
            <a:avLst/>
            <a:gdLst/>
            <a:ahLst/>
            <a:cxnLst/>
            <a:rect l="l" t="t" r="r" b="b"/>
            <a:pathLst>
              <a:path w="2735579" h="1894839">
                <a:moveTo>
                  <a:pt x="0" y="1894331"/>
                </a:moveTo>
                <a:lnTo>
                  <a:pt x="2735579" y="1894331"/>
                </a:lnTo>
                <a:lnTo>
                  <a:pt x="2735579" y="0"/>
                </a:lnTo>
                <a:lnTo>
                  <a:pt x="0" y="0"/>
                </a:lnTo>
                <a:lnTo>
                  <a:pt x="0" y="1894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37659" y="5548578"/>
            <a:ext cx="599125" cy="428244"/>
          </a:xfrm>
          <a:custGeom>
            <a:avLst/>
            <a:gdLst/>
            <a:ahLst/>
            <a:cxnLst/>
            <a:rect l="l" t="t" r="r" b="b"/>
            <a:pathLst>
              <a:path w="152400" h="356870">
                <a:moveTo>
                  <a:pt x="0" y="356616"/>
                </a:moveTo>
                <a:lnTo>
                  <a:pt x="152400" y="356616"/>
                </a:lnTo>
                <a:lnTo>
                  <a:pt x="152400" y="0"/>
                </a:lnTo>
                <a:lnTo>
                  <a:pt x="0" y="0"/>
                </a:lnTo>
                <a:lnTo>
                  <a:pt x="0" y="356616"/>
                </a:lnTo>
                <a:close/>
              </a:path>
            </a:pathLst>
          </a:custGeom>
          <a:solidFill>
            <a:srgbClr val="8063A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37659" y="5025542"/>
            <a:ext cx="998219" cy="428244"/>
          </a:xfrm>
          <a:custGeom>
            <a:avLst/>
            <a:gdLst/>
            <a:ahLst/>
            <a:cxnLst/>
            <a:rect l="l" t="t" r="r" b="b"/>
            <a:pathLst>
              <a:path w="998220" h="356870">
                <a:moveTo>
                  <a:pt x="0" y="356616"/>
                </a:moveTo>
                <a:lnTo>
                  <a:pt x="998219" y="356616"/>
                </a:lnTo>
                <a:lnTo>
                  <a:pt x="998219" y="0"/>
                </a:lnTo>
                <a:lnTo>
                  <a:pt x="0" y="0"/>
                </a:lnTo>
                <a:lnTo>
                  <a:pt x="0" y="356616"/>
                </a:lnTo>
                <a:close/>
              </a:path>
            </a:pathLst>
          </a:custGeom>
          <a:solidFill>
            <a:srgbClr val="548ED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37660" y="4502506"/>
            <a:ext cx="1198246" cy="428244"/>
          </a:xfrm>
          <a:custGeom>
            <a:avLst/>
            <a:gdLst/>
            <a:ahLst/>
            <a:cxnLst/>
            <a:rect l="l" t="t" r="r" b="b"/>
            <a:pathLst>
              <a:path w="1419225" h="356870">
                <a:moveTo>
                  <a:pt x="0" y="356616"/>
                </a:moveTo>
                <a:lnTo>
                  <a:pt x="1418843" y="356616"/>
                </a:lnTo>
                <a:lnTo>
                  <a:pt x="1418843" y="0"/>
                </a:lnTo>
                <a:lnTo>
                  <a:pt x="0" y="0"/>
                </a:lnTo>
                <a:lnTo>
                  <a:pt x="0" y="356616"/>
                </a:lnTo>
                <a:close/>
              </a:path>
            </a:pathLst>
          </a:custGeom>
          <a:solidFill>
            <a:srgbClr val="C0504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37659" y="6069786"/>
            <a:ext cx="135890" cy="428244"/>
          </a:xfrm>
          <a:custGeom>
            <a:avLst/>
            <a:gdLst/>
            <a:ahLst/>
            <a:cxnLst/>
            <a:rect l="l" t="t" r="r" b="b"/>
            <a:pathLst>
              <a:path w="135889" h="356870">
                <a:moveTo>
                  <a:pt x="0" y="356616"/>
                </a:moveTo>
                <a:lnTo>
                  <a:pt x="135636" y="356616"/>
                </a:lnTo>
                <a:lnTo>
                  <a:pt x="135636" y="0"/>
                </a:lnTo>
                <a:lnTo>
                  <a:pt x="0" y="0"/>
                </a:lnTo>
                <a:lnTo>
                  <a:pt x="0" y="356616"/>
                </a:lnTo>
                <a:close/>
              </a:path>
            </a:pathLst>
          </a:custGeom>
          <a:solidFill>
            <a:srgbClr val="E36C0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37659" y="4456786"/>
            <a:ext cx="0" cy="2088642"/>
          </a:xfrm>
          <a:custGeom>
            <a:avLst/>
            <a:gdLst/>
            <a:ahLst/>
            <a:cxnLst/>
            <a:rect l="l" t="t" r="r" b="b"/>
            <a:pathLst>
              <a:path h="1740535">
                <a:moveTo>
                  <a:pt x="0" y="1740408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01084" y="654527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01084" y="602223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01084" y="550102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01084" y="497799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01084" y="445678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350385" y="6163544"/>
            <a:ext cx="5492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sz="1400" b="1" spc="-15" dirty="0" smtClean="0">
                <a:latin typeface="Trebuchet MS"/>
                <a:cs typeface="Trebuchet MS"/>
              </a:rPr>
              <a:t>3,9</a:t>
            </a:r>
            <a:r>
              <a:rPr sz="1400" b="1" spc="-15" dirty="0" smtClean="0">
                <a:latin typeface="Trebuchet MS"/>
                <a:cs typeface="Trebuchet MS"/>
              </a:rPr>
              <a:t>%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07357" y="5687647"/>
            <a:ext cx="66268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sz="1400" b="1" spc="-15" dirty="0" smtClean="0">
                <a:latin typeface="Trebuchet MS"/>
                <a:cs typeface="Trebuchet MS"/>
              </a:rPr>
              <a:t>14,1</a:t>
            </a:r>
            <a:r>
              <a:rPr sz="1400" b="1" spc="-15" dirty="0" smtClean="0">
                <a:latin typeface="Trebuchet MS"/>
                <a:cs typeface="Trebuchet MS"/>
              </a:rPr>
              <a:t>%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11445" y="5117836"/>
            <a:ext cx="6605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sz="1400" b="1" spc="-35" dirty="0" smtClean="0">
                <a:latin typeface="Trebuchet MS"/>
                <a:cs typeface="Trebuchet MS"/>
              </a:rPr>
              <a:t>39,2</a:t>
            </a:r>
            <a:r>
              <a:rPr sz="1400" b="1" spc="-35" dirty="0" smtClean="0">
                <a:latin typeface="Trebuchet MS"/>
                <a:cs typeface="Trebuchet MS"/>
              </a:rPr>
              <a:t>%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386641" y="4604005"/>
            <a:ext cx="54102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sz="1400" b="1" spc="-40" dirty="0" smtClean="0">
                <a:latin typeface="Trebuchet MS"/>
                <a:cs typeface="Trebuchet MS"/>
              </a:rPr>
              <a:t>42,8</a:t>
            </a:r>
            <a:r>
              <a:rPr sz="1400" b="1" spc="-40" dirty="0" smtClean="0">
                <a:latin typeface="Trebuchet MS"/>
                <a:cs typeface="Trebuchet MS"/>
              </a:rPr>
              <a:t>%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37561" y="6171590"/>
            <a:ext cx="70802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050" spc="-35" dirty="0" smtClean="0">
                <a:latin typeface="Arial"/>
                <a:cs typeface="Arial"/>
              </a:rPr>
              <a:t>Другие 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08592" y="5649285"/>
            <a:ext cx="812482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-45" dirty="0">
                <a:latin typeface="Arial"/>
                <a:cs typeface="Arial"/>
              </a:rPr>
              <a:t>Осужденные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08592" y="5126584"/>
            <a:ext cx="892493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050" spc="-60" dirty="0" smtClean="0">
                <a:latin typeface="Arial"/>
                <a:cs typeface="Arial"/>
              </a:rPr>
              <a:t>Нер</a:t>
            </a:r>
            <a:r>
              <a:rPr sz="1050" spc="-60" dirty="0" smtClean="0">
                <a:latin typeface="Arial"/>
                <a:cs typeface="Arial"/>
              </a:rPr>
              <a:t>аботающие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257042" y="4604005"/>
            <a:ext cx="76263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050" spc="-55" dirty="0" smtClean="0">
                <a:latin typeface="Arial"/>
                <a:cs typeface="Arial"/>
              </a:rPr>
              <a:t>Р</a:t>
            </a:r>
            <a:r>
              <a:rPr sz="1050" spc="-55" dirty="0" smtClean="0">
                <a:latin typeface="Arial"/>
                <a:cs typeface="Arial"/>
              </a:rPr>
              <a:t>аботающие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203829" y="4359127"/>
            <a:ext cx="2736850" cy="2267636"/>
          </a:xfrm>
          <a:custGeom>
            <a:avLst/>
            <a:gdLst/>
            <a:ahLst/>
            <a:cxnLst/>
            <a:rect l="l" t="t" r="r" b="b"/>
            <a:pathLst>
              <a:path w="2736850" h="1894204">
                <a:moveTo>
                  <a:pt x="0" y="1893696"/>
                </a:moveTo>
                <a:lnTo>
                  <a:pt x="2736342" y="1893696"/>
                </a:lnTo>
                <a:lnTo>
                  <a:pt x="2736342" y="0"/>
                </a:lnTo>
                <a:lnTo>
                  <a:pt x="0" y="0"/>
                </a:lnTo>
                <a:lnTo>
                  <a:pt x="0" y="1893696"/>
                </a:lnTo>
                <a:close/>
              </a:path>
            </a:pathLst>
          </a:custGeom>
          <a:ln w="952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203829" y="1158047"/>
            <a:ext cx="2749868" cy="3366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105" dirty="0">
                <a:solidFill>
                  <a:srgbClr val="C00000"/>
                </a:solidFill>
                <a:cs typeface="Trebuchet MS"/>
              </a:rPr>
              <a:t>Пути передачи</a:t>
            </a:r>
          </a:p>
        </p:txBody>
      </p:sp>
      <p:graphicFrame>
        <p:nvGraphicFramePr>
          <p:cNvPr id="60" name="object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56742"/>
              </p:ext>
            </p:extLst>
          </p:nvPr>
        </p:nvGraphicFramePr>
        <p:xfrm>
          <a:off x="6090239" y="1693638"/>
          <a:ext cx="2854007" cy="1951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89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40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10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2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697640"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lang="ru-RU" sz="1200" b="1" dirty="0" smtClean="0">
                        <a:latin typeface="Trebuchet MS"/>
                        <a:cs typeface="Trebuchet MS"/>
                      </a:endParaRPr>
                    </a:p>
                    <a:p>
                      <a:pPr marR="10858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lang="ru-RU" sz="1200" b="1" dirty="0" smtClean="0">
                        <a:latin typeface="Trebuchet MS"/>
                        <a:cs typeface="Trebuchet MS"/>
                      </a:endParaRPr>
                    </a:p>
                    <a:p>
                      <a:pPr marR="10858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lang="ru-RU" sz="1200" b="1" dirty="0" smtClean="0">
                        <a:latin typeface="Trebuchet MS"/>
                        <a:cs typeface="Trebuchet MS"/>
                      </a:endParaRPr>
                    </a:p>
                    <a:p>
                      <a:pPr marR="10858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lang="ru-RU" sz="1200" b="1" dirty="0" smtClean="0">
                        <a:latin typeface="Trebuchet MS"/>
                        <a:cs typeface="Trebuchet MS"/>
                      </a:endParaRPr>
                    </a:p>
                    <a:p>
                      <a:pPr marR="10858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lang="ru-RU" sz="1200" b="1" dirty="0" smtClean="0">
                        <a:latin typeface="Trebuchet MS"/>
                        <a:cs typeface="Trebuchet MS"/>
                      </a:endParaRPr>
                    </a:p>
                    <a:p>
                      <a:pPr marR="10858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lang="ru-RU" sz="1200" b="1" dirty="0" smtClean="0">
                        <a:latin typeface="Trebuchet MS"/>
                        <a:cs typeface="Trebuchet MS"/>
                      </a:endParaRPr>
                    </a:p>
                    <a:p>
                      <a:pPr marR="10858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dirty="0" smtClean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lang="ru-RU" sz="1200" b="1" dirty="0" smtClean="0">
                          <a:latin typeface="Trebuchet MS"/>
                          <a:cs typeface="Trebuchet MS"/>
                        </a:rPr>
                        <a:t>,4%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17375E"/>
                      </a:solidFill>
                      <a:prstDash val="solid"/>
                    </a:lnL>
                    <a:lnT w="9525">
                      <a:solidFill>
                        <a:srgbClr val="1737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lang="ru-RU" sz="1200" b="1" spc="-20" dirty="0" smtClean="0">
                        <a:latin typeface="Trebuchet MS"/>
                        <a:cs typeface="Trebuchet MS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lang="ru-RU" sz="1200" b="1" spc="-20" dirty="0" smtClean="0">
                        <a:latin typeface="Trebuchet MS"/>
                        <a:cs typeface="Trebuchet MS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lang="ru-RU" sz="1200" b="1" spc="-20" dirty="0" smtClean="0">
                        <a:latin typeface="Trebuchet MS"/>
                        <a:cs typeface="Trebuchet MS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lang="ru-RU" sz="1200" b="1" spc="-20" dirty="0" smtClean="0">
                        <a:latin typeface="Trebuchet MS"/>
                        <a:cs typeface="Trebuchet MS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lang="ru-RU" sz="1200" b="1" spc="-20" dirty="0" smtClean="0">
                        <a:latin typeface="Trebuchet MS"/>
                        <a:cs typeface="Trebuchet MS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lang="ru-RU" sz="1200" b="1" spc="-20" dirty="0" smtClean="0">
                        <a:latin typeface="Trebuchet MS"/>
                        <a:cs typeface="Trebuchet MS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spc="-20" dirty="0" smtClean="0">
                          <a:latin typeface="Trebuchet MS"/>
                          <a:cs typeface="Trebuchet MS"/>
                        </a:rPr>
                        <a:t>2,1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1737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lang="ru-RU" sz="1200" b="1" spc="-40" dirty="0" smtClean="0">
                        <a:latin typeface="Trebuchet MS"/>
                        <a:cs typeface="Trebuchet M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lang="ru-RU" sz="1200" b="1" spc="-40" dirty="0" smtClean="0">
                        <a:latin typeface="Trebuchet MS"/>
                        <a:cs typeface="Trebuchet M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200" b="1" spc="-40" dirty="0" smtClean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lang="ru-RU" sz="1200" b="1" spc="-40" dirty="0" smtClean="0">
                          <a:latin typeface="Trebuchet MS"/>
                          <a:cs typeface="Trebuchet MS"/>
                        </a:rPr>
                        <a:t>2,1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1737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b="1" spc="-40" dirty="0" smtClean="0">
                          <a:latin typeface="Trebuchet MS"/>
                          <a:cs typeface="Trebuchet MS"/>
                        </a:rPr>
                        <a:t>50,4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44958" marB="0">
                    <a:lnT w="9525">
                      <a:solidFill>
                        <a:srgbClr val="1737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1200" b="1" spc="-40" dirty="0" smtClean="0">
                        <a:latin typeface="Trebuchet MS"/>
                        <a:cs typeface="Trebuchet MS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1200" b="1" spc="-40" dirty="0" smtClean="0">
                        <a:latin typeface="Trebuchet MS"/>
                        <a:cs typeface="Trebuchet MS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1200" b="1" spc="-40" dirty="0" smtClean="0">
                        <a:latin typeface="Trebuchet MS"/>
                        <a:cs typeface="Trebuchet MS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1200" b="1" spc="-40" dirty="0" smtClean="0">
                        <a:latin typeface="Trebuchet MS"/>
                        <a:cs typeface="Trebuchet MS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spc="-40" dirty="0" smtClean="0">
                          <a:latin typeface="Trebuchet MS"/>
                          <a:cs typeface="Trebuchet MS"/>
                        </a:rPr>
                        <a:t>19,8</a:t>
                      </a: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1200" b="1" spc="-40" dirty="0" smtClean="0">
                        <a:latin typeface="Trebuchet MS"/>
                        <a:cs typeface="Trebuchet MS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1737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lang="ru-RU" sz="1200" b="1" spc="-40" dirty="0" smtClean="0">
                        <a:latin typeface="Trebuchet MS"/>
                        <a:cs typeface="Trebuchet M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lang="ru-RU" sz="1200" b="1" spc="-40" dirty="0" smtClean="0">
                        <a:latin typeface="Trebuchet MS"/>
                        <a:cs typeface="Trebuchet M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lang="ru-RU" sz="1200" b="1" spc="-40" dirty="0" smtClean="0">
                        <a:latin typeface="Trebuchet MS"/>
                        <a:cs typeface="Trebuchet M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b="1" spc="-40" dirty="0" smtClean="0">
                          <a:latin typeface="Trebuchet MS"/>
                          <a:cs typeface="Trebuchet MS"/>
                        </a:rPr>
                        <a:t>  </a:t>
                      </a: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lang="ru-RU" sz="1200" b="1" spc="-40" dirty="0" smtClean="0">
                        <a:latin typeface="Trebuchet MS"/>
                        <a:cs typeface="Trebuchet M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b="1" spc="-40" dirty="0" smtClean="0">
                          <a:latin typeface="Trebuchet MS"/>
                          <a:cs typeface="Trebuchet MS"/>
                        </a:rPr>
                        <a:t> 4,1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17375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428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0-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100" spc="-10" dirty="0" smtClean="0">
                          <a:latin typeface="Arial"/>
                          <a:cs typeface="Arial"/>
                        </a:rPr>
                        <a:t>7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6106" marB="0">
                    <a:lnL w="9525">
                      <a:solidFill>
                        <a:srgbClr val="17375E"/>
                      </a:solidFill>
                      <a:prstDash val="solid"/>
                    </a:lnL>
                    <a:lnB w="9525">
                      <a:solidFill>
                        <a:srgbClr val="1737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6106" marB="0">
                    <a:lnB w="9525">
                      <a:solidFill>
                        <a:srgbClr val="1737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30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6106" marB="0">
                    <a:lnB w="9525">
                      <a:solidFill>
                        <a:srgbClr val="1737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40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6106" marB="0">
                    <a:lnB w="9525">
                      <a:solidFill>
                        <a:srgbClr val="1737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50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6106" marB="0">
                    <a:lnB w="9525">
                      <a:solidFill>
                        <a:srgbClr val="1737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50&gt;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6106" marB="0">
                    <a:lnR w="9525">
                      <a:solidFill>
                        <a:srgbClr val="17375E"/>
                      </a:solidFill>
                      <a:prstDash val="solid"/>
                    </a:lnR>
                    <a:lnB w="9525">
                      <a:solidFill>
                        <a:srgbClr val="1737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" name="object 64"/>
          <p:cNvSpPr txBox="1"/>
          <p:nvPr/>
        </p:nvSpPr>
        <p:spPr>
          <a:xfrm>
            <a:off x="184278" y="3973676"/>
            <a:ext cx="279082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05" dirty="0" smtClean="0">
                <a:solidFill>
                  <a:srgbClr val="C00000"/>
                </a:solidFill>
                <a:cs typeface="Trebuchet MS"/>
              </a:rPr>
              <a:t>Гендерный</a:t>
            </a:r>
            <a:r>
              <a:rPr lang="ru-RU" sz="1600" b="1" spc="-105" dirty="0" smtClean="0">
                <a:solidFill>
                  <a:srgbClr val="C00000"/>
                </a:solidFill>
                <a:cs typeface="Trebuchet MS"/>
              </a:rPr>
              <a:t> </a:t>
            </a:r>
            <a:r>
              <a:rPr lang="ru-RU" sz="2000" b="1" spc="-105" dirty="0">
                <a:solidFill>
                  <a:srgbClr val="C00000"/>
                </a:solidFill>
                <a:cs typeface="Trebuchet MS"/>
              </a:rPr>
              <a:t>состав</a:t>
            </a:r>
          </a:p>
        </p:txBody>
      </p:sp>
      <p:graphicFrame>
        <p:nvGraphicFramePr>
          <p:cNvPr id="65" name="object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521146"/>
              </p:ext>
            </p:extLst>
          </p:nvPr>
        </p:nvGraphicFramePr>
        <p:xfrm>
          <a:off x="201798" y="1700808"/>
          <a:ext cx="2807689" cy="1973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3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7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7286"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b="1" dirty="0" smtClean="0">
                          <a:latin typeface="Arial"/>
                          <a:cs typeface="Arial"/>
                        </a:rPr>
                        <a:t>Показатель 2020 года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44958" marB="0" anchor="ctr">
                    <a:lnL w="12700">
                      <a:solidFill>
                        <a:srgbClr val="17375E"/>
                      </a:solidFill>
                      <a:prstDash val="soli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7375E"/>
                      </a:solidFill>
                      <a:prstDash val="solid"/>
                    </a:lnT>
                    <a:lnB w="12700">
                      <a:solidFill>
                        <a:srgbClr val="1737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b="1" dirty="0" smtClean="0">
                          <a:latin typeface="Arial"/>
                          <a:cs typeface="Arial"/>
                        </a:rPr>
                        <a:t>РФ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44958" marB="0" anchor="ctr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b="1" dirty="0" smtClean="0">
                          <a:latin typeface="Trebuchet MS"/>
                          <a:cs typeface="Trebuchet MS"/>
                        </a:rPr>
                        <a:t>ВО</a:t>
                      </a:r>
                      <a:endParaRPr sz="16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44958" marB="0" anchor="ctr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7375E"/>
                      </a:solidFill>
                      <a:prstDash val="solid"/>
                    </a:lnR>
                    <a:lnT w="12700">
                      <a:solidFill>
                        <a:srgbClr val="17375E"/>
                      </a:solidFill>
                      <a:prstDash val="solid"/>
                    </a:lnT>
                    <a:lnB w="12700">
                      <a:solidFill>
                        <a:srgbClr val="1737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397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400" b="1" dirty="0" smtClean="0">
                          <a:latin typeface="Arial"/>
                          <a:cs typeface="Arial"/>
                        </a:rPr>
                        <a:t>Заболеваемость</a:t>
                      </a:r>
                      <a:r>
                        <a:rPr lang="ru-RU" sz="1400" dirty="0" smtClean="0">
                          <a:latin typeface="Arial"/>
                          <a:cs typeface="Arial"/>
                        </a:rPr>
                        <a:t> (на 100 тыс.</a:t>
                      </a:r>
                      <a:r>
                        <a:rPr lang="ru-RU" sz="1400" baseline="0" dirty="0" smtClean="0">
                          <a:latin typeface="Arial"/>
                          <a:cs typeface="Arial"/>
                        </a:rPr>
                        <a:t> населения)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4958" marB="0">
                    <a:lnL w="12700">
                      <a:solidFill>
                        <a:srgbClr val="17375E"/>
                      </a:solidFill>
                      <a:prstDash val="solid"/>
                    </a:lnL>
                    <a:lnR w="12700">
                      <a:solidFill>
                        <a:srgbClr val="17375E"/>
                      </a:solidFill>
                      <a:prstDash val="solid"/>
                    </a:lnR>
                    <a:lnT w="12700">
                      <a:solidFill>
                        <a:srgbClr val="17375E"/>
                      </a:solidFill>
                      <a:prstDash val="solid"/>
                    </a:lnT>
                    <a:lnB w="12700">
                      <a:solidFill>
                        <a:srgbClr val="1737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400" b="1" dirty="0" smtClean="0">
                          <a:latin typeface="Arial"/>
                          <a:cs typeface="Arial"/>
                        </a:rPr>
                        <a:t>26,0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7375E"/>
                      </a:solidFill>
                      <a:prstDash val="soli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400" b="1" dirty="0" smtClean="0">
                          <a:latin typeface="Trebuchet MS"/>
                          <a:cs typeface="Trebuchet MS"/>
                        </a:rPr>
                        <a:t>18,0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17375E"/>
                      </a:solidFill>
                      <a:prstDash val="solid"/>
                    </a:lnL>
                    <a:lnR w="12700">
                      <a:solidFill>
                        <a:srgbClr val="17375E"/>
                      </a:solidFill>
                      <a:prstDash val="solid"/>
                    </a:lnR>
                    <a:lnT w="12700">
                      <a:solidFill>
                        <a:srgbClr val="17375E"/>
                      </a:solidFill>
                      <a:prstDash val="solid"/>
                    </a:lnT>
                    <a:lnB w="12700">
                      <a:solidFill>
                        <a:srgbClr val="1737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7004">
                <a:tc>
                  <a:txBody>
                    <a:bodyPr/>
                    <a:lstStyle/>
                    <a:p>
                      <a:pPr marL="9779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/>
                          <a:cs typeface="Arial"/>
                        </a:rPr>
                        <a:t>Пораженность</a:t>
                      </a:r>
                      <a:r>
                        <a:rPr lang="ru-RU" sz="1400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9779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(на 100 тыс.</a:t>
                      </a:r>
                      <a:r>
                        <a:rPr lang="ru-RU" sz="1400" baseline="0" dirty="0" smtClean="0">
                          <a:latin typeface="Arial"/>
                          <a:cs typeface="Arial"/>
                        </a:rPr>
                        <a:t> населения)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4958" marB="0">
                    <a:lnL w="12700">
                      <a:solidFill>
                        <a:srgbClr val="17375E"/>
                      </a:solidFill>
                      <a:prstDash val="solid"/>
                    </a:lnL>
                    <a:lnR w="12700">
                      <a:solidFill>
                        <a:srgbClr val="17375E"/>
                      </a:solidFill>
                      <a:prstDash val="solid"/>
                    </a:lnR>
                    <a:lnT w="12700">
                      <a:solidFill>
                        <a:srgbClr val="17375E"/>
                      </a:solidFill>
                      <a:prstDash val="solid"/>
                    </a:lnT>
                    <a:lnB w="12700">
                      <a:solidFill>
                        <a:srgbClr val="1737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745,5 </a:t>
                      </a:r>
                      <a:endParaRPr sz="14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7375E"/>
                      </a:solidFill>
                      <a:prstDash val="soli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196,1</a:t>
                      </a:r>
                      <a:endParaRPr sz="14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17375E"/>
                      </a:solidFill>
                      <a:prstDash val="solid"/>
                    </a:lnL>
                    <a:lnR w="12700">
                      <a:solidFill>
                        <a:srgbClr val="17375E"/>
                      </a:solidFill>
                      <a:prstDash val="solid"/>
                    </a:lnR>
                    <a:lnT w="12700">
                      <a:solidFill>
                        <a:srgbClr val="17375E"/>
                      </a:solidFill>
                      <a:prstDash val="solid"/>
                    </a:lnT>
                    <a:lnB w="12700">
                      <a:solidFill>
                        <a:srgbClr val="1737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3" name="object 73"/>
          <p:cNvSpPr/>
          <p:nvPr/>
        </p:nvSpPr>
        <p:spPr>
          <a:xfrm>
            <a:off x="6134990" y="4358441"/>
            <a:ext cx="2808605" cy="2267712"/>
          </a:xfrm>
          <a:custGeom>
            <a:avLst/>
            <a:gdLst/>
            <a:ahLst/>
            <a:cxnLst/>
            <a:rect l="l" t="t" r="r" b="b"/>
            <a:pathLst>
              <a:path w="2808604" h="1889760">
                <a:moveTo>
                  <a:pt x="0" y="1889760"/>
                </a:moveTo>
                <a:lnTo>
                  <a:pt x="2808351" y="1889760"/>
                </a:lnTo>
                <a:lnTo>
                  <a:pt x="2808351" y="0"/>
                </a:lnTo>
                <a:lnTo>
                  <a:pt x="0" y="0"/>
                </a:lnTo>
                <a:lnTo>
                  <a:pt x="0" y="1889760"/>
                </a:lnTo>
                <a:close/>
              </a:path>
            </a:pathLst>
          </a:custGeom>
          <a:ln w="952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5227" y="4522286"/>
            <a:ext cx="2800350" cy="2253996"/>
          </a:xfrm>
          <a:custGeom>
            <a:avLst/>
            <a:gdLst/>
            <a:ahLst/>
            <a:cxnLst/>
            <a:rect l="l" t="t" r="r" b="b"/>
            <a:pathLst>
              <a:path w="2800350" h="1878329">
                <a:moveTo>
                  <a:pt x="0" y="1877821"/>
                </a:moveTo>
                <a:lnTo>
                  <a:pt x="2800223" y="1877821"/>
                </a:lnTo>
                <a:lnTo>
                  <a:pt x="2800223" y="0"/>
                </a:lnTo>
                <a:lnTo>
                  <a:pt x="0" y="0"/>
                </a:lnTo>
                <a:lnTo>
                  <a:pt x="0" y="1877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9514" y="4372766"/>
            <a:ext cx="2800350" cy="2253996"/>
          </a:xfrm>
          <a:custGeom>
            <a:avLst/>
            <a:gdLst/>
            <a:ahLst/>
            <a:cxnLst/>
            <a:rect l="l" t="t" r="r" b="b"/>
            <a:pathLst>
              <a:path w="2800350" h="1878329">
                <a:moveTo>
                  <a:pt x="0" y="1877821"/>
                </a:moveTo>
                <a:lnTo>
                  <a:pt x="2800223" y="1877821"/>
                </a:lnTo>
                <a:lnTo>
                  <a:pt x="2800223" y="0"/>
                </a:lnTo>
                <a:lnTo>
                  <a:pt x="0" y="0"/>
                </a:lnTo>
                <a:lnTo>
                  <a:pt x="0" y="1877821"/>
                </a:lnTo>
                <a:close/>
              </a:path>
            </a:pathLst>
          </a:custGeom>
          <a:ln w="952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720267" y="4830988"/>
            <a:ext cx="2153285" cy="366767"/>
          </a:xfrm>
          <a:prstGeom prst="rect">
            <a:avLst/>
          </a:prstGeom>
          <a:solidFill>
            <a:srgbClr val="4F81B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lang="ru-RU" b="1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67</a:t>
            </a:r>
            <a:r>
              <a:rPr b="1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1" spc="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20268" y="5659846"/>
            <a:ext cx="1032333" cy="366767"/>
          </a:xfrm>
          <a:prstGeom prst="rect">
            <a:avLst/>
          </a:prstGeom>
          <a:solidFill>
            <a:srgbClr val="C0504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88900" rIns="0" bIns="0" rtlCol="0">
            <a:spAutoFit/>
          </a:bodyPr>
          <a:lstStyle/>
          <a:p>
            <a:pPr marL="360045">
              <a:lnSpc>
                <a:spcPct val="100000"/>
              </a:lnSpc>
              <a:spcBef>
                <a:spcPts val="700"/>
              </a:spcBef>
            </a:pPr>
            <a:r>
              <a:rPr lang="ru-RU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33</a:t>
            </a:r>
            <a:r>
              <a:rPr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1" spc="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65759" y="4753051"/>
            <a:ext cx="268224" cy="764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0220" y="4904651"/>
            <a:ext cx="262890" cy="570738"/>
          </a:xfrm>
          <a:custGeom>
            <a:avLst/>
            <a:gdLst/>
            <a:ahLst/>
            <a:cxnLst/>
            <a:rect l="l" t="t" r="r" b="b"/>
            <a:pathLst>
              <a:path w="262890" h="475614">
                <a:moveTo>
                  <a:pt x="195530" y="55322"/>
                </a:moveTo>
                <a:lnTo>
                  <a:pt x="67280" y="55322"/>
                </a:lnTo>
                <a:lnTo>
                  <a:pt x="67280" y="446672"/>
                </a:lnTo>
                <a:lnTo>
                  <a:pt x="69809" y="458069"/>
                </a:lnTo>
                <a:lnTo>
                  <a:pt x="76477" y="467161"/>
                </a:lnTo>
                <a:lnTo>
                  <a:pt x="85905" y="473180"/>
                </a:lnTo>
                <a:lnTo>
                  <a:pt x="96712" y="475357"/>
                </a:lnTo>
                <a:lnTo>
                  <a:pt x="108738" y="473180"/>
                </a:lnTo>
                <a:lnTo>
                  <a:pt x="118792" y="467161"/>
                </a:lnTo>
                <a:lnTo>
                  <a:pt x="125691" y="458069"/>
                </a:lnTo>
                <a:lnTo>
                  <a:pt x="128254" y="446672"/>
                </a:lnTo>
                <a:lnTo>
                  <a:pt x="128254" y="241778"/>
                </a:lnTo>
                <a:lnTo>
                  <a:pt x="195530" y="241778"/>
                </a:lnTo>
                <a:lnTo>
                  <a:pt x="195530" y="55322"/>
                </a:lnTo>
                <a:close/>
              </a:path>
              <a:path w="262890" h="475614">
                <a:moveTo>
                  <a:pt x="195530" y="241778"/>
                </a:moveTo>
                <a:lnTo>
                  <a:pt x="134562" y="241778"/>
                </a:lnTo>
                <a:lnTo>
                  <a:pt x="134562" y="446672"/>
                </a:lnTo>
                <a:lnTo>
                  <a:pt x="137124" y="458069"/>
                </a:lnTo>
                <a:lnTo>
                  <a:pt x="144023" y="467161"/>
                </a:lnTo>
                <a:lnTo>
                  <a:pt x="154074" y="473180"/>
                </a:lnTo>
                <a:lnTo>
                  <a:pt x="166096" y="475357"/>
                </a:lnTo>
                <a:lnTo>
                  <a:pt x="177790" y="473180"/>
                </a:lnTo>
                <a:lnTo>
                  <a:pt x="187120" y="467161"/>
                </a:lnTo>
                <a:lnTo>
                  <a:pt x="193296" y="458069"/>
                </a:lnTo>
                <a:lnTo>
                  <a:pt x="195530" y="446672"/>
                </a:lnTo>
                <a:lnTo>
                  <a:pt x="195530" y="241778"/>
                </a:lnTo>
                <a:close/>
              </a:path>
              <a:path w="262890" h="475614">
                <a:moveTo>
                  <a:pt x="233380" y="0"/>
                </a:moveTo>
                <a:lnTo>
                  <a:pt x="29434" y="0"/>
                </a:lnTo>
                <a:lnTo>
                  <a:pt x="17739" y="2176"/>
                </a:lnTo>
                <a:lnTo>
                  <a:pt x="8409" y="8193"/>
                </a:lnTo>
                <a:lnTo>
                  <a:pt x="2233" y="17285"/>
                </a:lnTo>
                <a:lnTo>
                  <a:pt x="0" y="28684"/>
                </a:lnTo>
                <a:lnTo>
                  <a:pt x="0" y="237677"/>
                </a:lnTo>
                <a:lnTo>
                  <a:pt x="2233" y="249393"/>
                </a:lnTo>
                <a:lnTo>
                  <a:pt x="8409" y="259189"/>
                </a:lnTo>
                <a:lnTo>
                  <a:pt x="17739" y="265911"/>
                </a:lnTo>
                <a:lnTo>
                  <a:pt x="29434" y="268408"/>
                </a:lnTo>
                <a:lnTo>
                  <a:pt x="41458" y="265911"/>
                </a:lnTo>
                <a:lnTo>
                  <a:pt x="51511" y="259189"/>
                </a:lnTo>
                <a:lnTo>
                  <a:pt x="58410" y="249393"/>
                </a:lnTo>
                <a:lnTo>
                  <a:pt x="60972" y="237677"/>
                </a:lnTo>
                <a:lnTo>
                  <a:pt x="60972" y="55322"/>
                </a:lnTo>
                <a:lnTo>
                  <a:pt x="262814" y="55322"/>
                </a:lnTo>
                <a:lnTo>
                  <a:pt x="262814" y="28684"/>
                </a:lnTo>
                <a:lnTo>
                  <a:pt x="260580" y="17285"/>
                </a:lnTo>
                <a:lnTo>
                  <a:pt x="254403" y="8193"/>
                </a:lnTo>
                <a:lnTo>
                  <a:pt x="245074" y="2176"/>
                </a:lnTo>
                <a:lnTo>
                  <a:pt x="233380" y="0"/>
                </a:lnTo>
                <a:close/>
              </a:path>
              <a:path w="262890" h="475614">
                <a:moveTo>
                  <a:pt x="262814" y="55322"/>
                </a:moveTo>
                <a:lnTo>
                  <a:pt x="203939" y="55322"/>
                </a:lnTo>
                <a:lnTo>
                  <a:pt x="203939" y="237677"/>
                </a:lnTo>
                <a:lnTo>
                  <a:pt x="206173" y="249393"/>
                </a:lnTo>
                <a:lnTo>
                  <a:pt x="212350" y="259189"/>
                </a:lnTo>
                <a:lnTo>
                  <a:pt x="221682" y="265911"/>
                </a:lnTo>
                <a:lnTo>
                  <a:pt x="233380" y="268408"/>
                </a:lnTo>
                <a:lnTo>
                  <a:pt x="245074" y="265911"/>
                </a:lnTo>
                <a:lnTo>
                  <a:pt x="254403" y="259189"/>
                </a:lnTo>
                <a:lnTo>
                  <a:pt x="260580" y="249393"/>
                </a:lnTo>
                <a:lnTo>
                  <a:pt x="262814" y="237677"/>
                </a:lnTo>
                <a:lnTo>
                  <a:pt x="262814" y="5532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03296" y="4727615"/>
            <a:ext cx="136663" cy="16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3088" y="5592469"/>
            <a:ext cx="332232" cy="729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0789" y="5677729"/>
            <a:ext cx="323850" cy="608838"/>
          </a:xfrm>
          <a:custGeom>
            <a:avLst/>
            <a:gdLst/>
            <a:ahLst/>
            <a:cxnLst/>
            <a:rect l="l" t="t" r="r" b="b"/>
            <a:pathLst>
              <a:path w="323850" h="507364">
                <a:moveTo>
                  <a:pt x="147718" y="333212"/>
                </a:moveTo>
                <a:lnTo>
                  <a:pt x="87832" y="333212"/>
                </a:lnTo>
                <a:lnTo>
                  <a:pt x="87832" y="478682"/>
                </a:lnTo>
                <a:lnTo>
                  <a:pt x="89953" y="490283"/>
                </a:lnTo>
                <a:lnTo>
                  <a:pt x="95817" y="499227"/>
                </a:lnTo>
                <a:lnTo>
                  <a:pt x="104675" y="504983"/>
                </a:lnTo>
                <a:lnTo>
                  <a:pt x="115777" y="507020"/>
                </a:lnTo>
                <a:lnTo>
                  <a:pt x="128348" y="504983"/>
                </a:lnTo>
                <a:lnTo>
                  <a:pt x="138486" y="499227"/>
                </a:lnTo>
                <a:lnTo>
                  <a:pt x="145254" y="490283"/>
                </a:lnTo>
                <a:lnTo>
                  <a:pt x="147718" y="478682"/>
                </a:lnTo>
                <a:lnTo>
                  <a:pt x="147718" y="333212"/>
                </a:lnTo>
                <a:close/>
              </a:path>
              <a:path w="323850" h="507364">
                <a:moveTo>
                  <a:pt x="231555" y="333212"/>
                </a:moveTo>
                <a:lnTo>
                  <a:pt x="175664" y="333212"/>
                </a:lnTo>
                <a:lnTo>
                  <a:pt x="175664" y="480571"/>
                </a:lnTo>
                <a:lnTo>
                  <a:pt x="184397" y="499699"/>
                </a:lnTo>
                <a:lnTo>
                  <a:pt x="203609" y="506075"/>
                </a:lnTo>
                <a:lnTo>
                  <a:pt x="222822" y="499699"/>
                </a:lnTo>
                <a:lnTo>
                  <a:pt x="231555" y="480571"/>
                </a:lnTo>
                <a:lnTo>
                  <a:pt x="231555" y="333212"/>
                </a:lnTo>
                <a:close/>
              </a:path>
              <a:path w="323850" h="507364">
                <a:moveTo>
                  <a:pt x="284578" y="91391"/>
                </a:moveTo>
                <a:lnTo>
                  <a:pt x="103799" y="91391"/>
                </a:lnTo>
                <a:lnTo>
                  <a:pt x="99810" y="148068"/>
                </a:lnTo>
                <a:lnTo>
                  <a:pt x="35931" y="333212"/>
                </a:lnTo>
                <a:lnTo>
                  <a:pt x="283458" y="333212"/>
                </a:lnTo>
                <a:lnTo>
                  <a:pt x="233556" y="148068"/>
                </a:lnTo>
                <a:lnTo>
                  <a:pt x="231684" y="133927"/>
                </a:lnTo>
                <a:lnTo>
                  <a:pt x="227567" y="118547"/>
                </a:lnTo>
                <a:lnTo>
                  <a:pt x="223449" y="104230"/>
                </a:lnTo>
                <a:lnTo>
                  <a:pt x="221577" y="93278"/>
                </a:lnTo>
                <a:lnTo>
                  <a:pt x="285603" y="93278"/>
                </a:lnTo>
                <a:lnTo>
                  <a:pt x="284578" y="91391"/>
                </a:lnTo>
                <a:close/>
              </a:path>
              <a:path w="323850" h="507364">
                <a:moveTo>
                  <a:pt x="151458" y="0"/>
                </a:moveTo>
                <a:lnTo>
                  <a:pt x="71865" y="44156"/>
                </a:lnTo>
                <a:lnTo>
                  <a:pt x="39862" y="82032"/>
                </a:lnTo>
                <a:lnTo>
                  <a:pt x="19462" y="126105"/>
                </a:lnTo>
                <a:lnTo>
                  <a:pt x="7298" y="174074"/>
                </a:lnTo>
                <a:lnTo>
                  <a:pt x="0" y="223638"/>
                </a:lnTo>
                <a:lnTo>
                  <a:pt x="5364" y="242766"/>
                </a:lnTo>
                <a:lnTo>
                  <a:pt x="23454" y="249141"/>
                </a:lnTo>
                <a:lnTo>
                  <a:pt x="43791" y="242766"/>
                </a:lnTo>
                <a:lnTo>
                  <a:pt x="55892" y="223638"/>
                </a:lnTo>
                <a:lnTo>
                  <a:pt x="62255" y="191017"/>
                </a:lnTo>
                <a:lnTo>
                  <a:pt x="73857" y="155386"/>
                </a:lnTo>
                <a:lnTo>
                  <a:pt x="88453" y="120820"/>
                </a:lnTo>
                <a:lnTo>
                  <a:pt x="103799" y="91391"/>
                </a:lnTo>
                <a:lnTo>
                  <a:pt x="284578" y="91391"/>
                </a:lnTo>
                <a:lnTo>
                  <a:pt x="271232" y="66827"/>
                </a:lnTo>
                <a:lnTo>
                  <a:pt x="242255" y="38430"/>
                </a:lnTo>
                <a:lnTo>
                  <a:pt x="229561" y="30932"/>
                </a:lnTo>
                <a:lnTo>
                  <a:pt x="183304" y="6699"/>
                </a:lnTo>
                <a:lnTo>
                  <a:pt x="151458" y="0"/>
                </a:lnTo>
                <a:close/>
              </a:path>
              <a:path w="323850" h="507364">
                <a:moveTo>
                  <a:pt x="285603" y="93278"/>
                </a:moveTo>
                <a:lnTo>
                  <a:pt x="221577" y="93278"/>
                </a:lnTo>
                <a:lnTo>
                  <a:pt x="237452" y="121852"/>
                </a:lnTo>
                <a:lnTo>
                  <a:pt x="251270" y="154678"/>
                </a:lnTo>
                <a:lnTo>
                  <a:pt x="261719" y="188920"/>
                </a:lnTo>
                <a:lnTo>
                  <a:pt x="267491" y="221745"/>
                </a:lnTo>
                <a:lnTo>
                  <a:pt x="278468" y="239810"/>
                </a:lnTo>
                <a:lnTo>
                  <a:pt x="298430" y="245832"/>
                </a:lnTo>
                <a:lnTo>
                  <a:pt x="316895" y="239810"/>
                </a:lnTo>
                <a:lnTo>
                  <a:pt x="323382" y="221745"/>
                </a:lnTo>
                <a:lnTo>
                  <a:pt x="302828" y="124980"/>
                </a:lnTo>
                <a:lnTo>
                  <a:pt x="285603" y="9327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08584" y="5565224"/>
            <a:ext cx="107794" cy="1224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00789" y="5677729"/>
            <a:ext cx="323850" cy="608838"/>
          </a:xfrm>
          <a:custGeom>
            <a:avLst/>
            <a:gdLst/>
            <a:ahLst/>
            <a:cxnLst/>
            <a:rect l="l" t="t" r="r" b="b"/>
            <a:pathLst>
              <a:path w="323850" h="507364">
                <a:moveTo>
                  <a:pt x="147718" y="333212"/>
                </a:moveTo>
                <a:lnTo>
                  <a:pt x="87832" y="333212"/>
                </a:lnTo>
                <a:lnTo>
                  <a:pt x="87832" y="478682"/>
                </a:lnTo>
                <a:lnTo>
                  <a:pt x="89953" y="490283"/>
                </a:lnTo>
                <a:lnTo>
                  <a:pt x="95817" y="499227"/>
                </a:lnTo>
                <a:lnTo>
                  <a:pt x="104675" y="504983"/>
                </a:lnTo>
                <a:lnTo>
                  <a:pt x="115777" y="507020"/>
                </a:lnTo>
                <a:lnTo>
                  <a:pt x="128348" y="504983"/>
                </a:lnTo>
                <a:lnTo>
                  <a:pt x="138486" y="499227"/>
                </a:lnTo>
                <a:lnTo>
                  <a:pt x="145254" y="490283"/>
                </a:lnTo>
                <a:lnTo>
                  <a:pt x="147718" y="478682"/>
                </a:lnTo>
                <a:lnTo>
                  <a:pt x="147718" y="333212"/>
                </a:lnTo>
                <a:close/>
              </a:path>
              <a:path w="323850" h="507364">
                <a:moveTo>
                  <a:pt x="231555" y="333212"/>
                </a:moveTo>
                <a:lnTo>
                  <a:pt x="175664" y="333212"/>
                </a:lnTo>
                <a:lnTo>
                  <a:pt x="175664" y="480571"/>
                </a:lnTo>
                <a:lnTo>
                  <a:pt x="184397" y="499699"/>
                </a:lnTo>
                <a:lnTo>
                  <a:pt x="203609" y="506075"/>
                </a:lnTo>
                <a:lnTo>
                  <a:pt x="222822" y="499699"/>
                </a:lnTo>
                <a:lnTo>
                  <a:pt x="231555" y="480571"/>
                </a:lnTo>
                <a:lnTo>
                  <a:pt x="231555" y="333212"/>
                </a:lnTo>
                <a:close/>
              </a:path>
              <a:path w="323850" h="507364">
                <a:moveTo>
                  <a:pt x="284578" y="91391"/>
                </a:moveTo>
                <a:lnTo>
                  <a:pt x="103799" y="91391"/>
                </a:lnTo>
                <a:lnTo>
                  <a:pt x="99810" y="148068"/>
                </a:lnTo>
                <a:lnTo>
                  <a:pt x="35931" y="333212"/>
                </a:lnTo>
                <a:lnTo>
                  <a:pt x="283458" y="333212"/>
                </a:lnTo>
                <a:lnTo>
                  <a:pt x="233556" y="148068"/>
                </a:lnTo>
                <a:lnTo>
                  <a:pt x="231684" y="133927"/>
                </a:lnTo>
                <a:lnTo>
                  <a:pt x="227567" y="118547"/>
                </a:lnTo>
                <a:lnTo>
                  <a:pt x="223449" y="104230"/>
                </a:lnTo>
                <a:lnTo>
                  <a:pt x="221577" y="93278"/>
                </a:lnTo>
                <a:lnTo>
                  <a:pt x="285603" y="93278"/>
                </a:lnTo>
                <a:lnTo>
                  <a:pt x="284578" y="91391"/>
                </a:lnTo>
                <a:close/>
              </a:path>
              <a:path w="323850" h="507364">
                <a:moveTo>
                  <a:pt x="151458" y="0"/>
                </a:moveTo>
                <a:lnTo>
                  <a:pt x="71865" y="44156"/>
                </a:lnTo>
                <a:lnTo>
                  <a:pt x="39862" y="82032"/>
                </a:lnTo>
                <a:lnTo>
                  <a:pt x="19462" y="126105"/>
                </a:lnTo>
                <a:lnTo>
                  <a:pt x="7298" y="174074"/>
                </a:lnTo>
                <a:lnTo>
                  <a:pt x="0" y="223638"/>
                </a:lnTo>
                <a:lnTo>
                  <a:pt x="5364" y="242766"/>
                </a:lnTo>
                <a:lnTo>
                  <a:pt x="23454" y="249141"/>
                </a:lnTo>
                <a:lnTo>
                  <a:pt x="43791" y="242766"/>
                </a:lnTo>
                <a:lnTo>
                  <a:pt x="55892" y="223638"/>
                </a:lnTo>
                <a:lnTo>
                  <a:pt x="62255" y="191017"/>
                </a:lnTo>
                <a:lnTo>
                  <a:pt x="73857" y="155386"/>
                </a:lnTo>
                <a:lnTo>
                  <a:pt x="88453" y="120820"/>
                </a:lnTo>
                <a:lnTo>
                  <a:pt x="103799" y="91391"/>
                </a:lnTo>
                <a:lnTo>
                  <a:pt x="284578" y="91391"/>
                </a:lnTo>
                <a:lnTo>
                  <a:pt x="271232" y="66827"/>
                </a:lnTo>
                <a:lnTo>
                  <a:pt x="242255" y="38430"/>
                </a:lnTo>
                <a:lnTo>
                  <a:pt x="229561" y="30932"/>
                </a:lnTo>
                <a:lnTo>
                  <a:pt x="183304" y="6699"/>
                </a:lnTo>
                <a:lnTo>
                  <a:pt x="151458" y="0"/>
                </a:lnTo>
                <a:close/>
              </a:path>
              <a:path w="323850" h="507364">
                <a:moveTo>
                  <a:pt x="285603" y="93278"/>
                </a:moveTo>
                <a:lnTo>
                  <a:pt x="221577" y="93278"/>
                </a:lnTo>
                <a:lnTo>
                  <a:pt x="237452" y="121852"/>
                </a:lnTo>
                <a:lnTo>
                  <a:pt x="251270" y="154678"/>
                </a:lnTo>
                <a:lnTo>
                  <a:pt x="261719" y="188920"/>
                </a:lnTo>
                <a:lnTo>
                  <a:pt x="267491" y="221745"/>
                </a:lnTo>
                <a:lnTo>
                  <a:pt x="278468" y="239810"/>
                </a:lnTo>
                <a:lnTo>
                  <a:pt x="298430" y="245832"/>
                </a:lnTo>
                <a:lnTo>
                  <a:pt x="316895" y="239810"/>
                </a:lnTo>
                <a:lnTo>
                  <a:pt x="323382" y="221745"/>
                </a:lnTo>
                <a:lnTo>
                  <a:pt x="302828" y="124980"/>
                </a:lnTo>
                <a:lnTo>
                  <a:pt x="285603" y="9327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8584" y="5565224"/>
            <a:ext cx="107794" cy="1224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1" name="Диаграмма 110"/>
          <p:cNvGraphicFramePr/>
          <p:nvPr>
            <p:extLst>
              <p:ext uri="{D42A27DB-BD31-4B8C-83A1-F6EECF244321}">
                <p14:modId xmlns:p14="http://schemas.microsoft.com/office/powerpoint/2010/main" val="612524887"/>
              </p:ext>
            </p:extLst>
          </p:nvPr>
        </p:nvGraphicFramePr>
        <p:xfrm>
          <a:off x="6134989" y="4353718"/>
          <a:ext cx="2808605" cy="229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2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3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Заголовок 1"/>
          <p:cNvSpPr txBox="1">
            <a:spLocks/>
          </p:cNvSpPr>
          <p:nvPr/>
        </p:nvSpPr>
        <p:spPr>
          <a:xfrm>
            <a:off x="201798" y="159587"/>
            <a:ext cx="766661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ЭПИДЕМИЧЕСКАЯ СИТУАЦИЯ ПО ВИЧ-ИНФЕКЦИИ </a:t>
            </a:r>
          </a:p>
          <a:p>
            <a:r>
              <a:rPr lang="ru-RU" sz="2400" b="1" dirty="0" smtClean="0"/>
              <a:t>В ВОРОНЕЖСКОЙ ОБЛАСТИ В 2020 ГОДУ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688" y="1131982"/>
            <a:ext cx="2958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ru-RU" sz="2000" b="1" spc="-105" dirty="0">
                <a:solidFill>
                  <a:srgbClr val="C00000"/>
                </a:solidFill>
                <a:cs typeface="Trebuchet MS"/>
              </a:rPr>
              <a:t>Распространенность</a:t>
            </a:r>
            <a:r>
              <a:rPr lang="ru-RU" sz="2000" b="1" spc="-114" dirty="0">
                <a:solidFill>
                  <a:srgbClr val="C00000"/>
                </a:solidFill>
                <a:cs typeface="Trebuchet MS"/>
              </a:rPr>
              <a:t> </a:t>
            </a:r>
            <a:r>
              <a:rPr lang="ru-RU" sz="2000" b="1" spc="-85" dirty="0">
                <a:solidFill>
                  <a:srgbClr val="C00000"/>
                </a:solidFill>
                <a:cs typeface="Trebuchet MS"/>
              </a:rPr>
              <a:t>ВИЧ</a:t>
            </a:r>
            <a:endParaRPr lang="ru-RU" sz="2000" dirty="0">
              <a:solidFill>
                <a:srgbClr val="C00000"/>
              </a:solidFill>
              <a:cs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64543" y="1162760"/>
            <a:ext cx="2001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05" dirty="0">
                <a:solidFill>
                  <a:srgbClr val="C00000"/>
                </a:solidFill>
                <a:cs typeface="Trebuchet MS"/>
              </a:rPr>
              <a:t>Возрастной состав</a:t>
            </a:r>
          </a:p>
        </p:txBody>
      </p:sp>
      <p:sp>
        <p:nvSpPr>
          <p:cNvPr id="84" name="object 64"/>
          <p:cNvSpPr txBox="1"/>
          <p:nvPr/>
        </p:nvSpPr>
        <p:spPr>
          <a:xfrm>
            <a:off x="3176841" y="3973676"/>
            <a:ext cx="279082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05" dirty="0" smtClean="0">
                <a:solidFill>
                  <a:srgbClr val="C00000"/>
                </a:solidFill>
                <a:cs typeface="Trebuchet MS"/>
              </a:rPr>
              <a:t>Социальный статус</a:t>
            </a:r>
            <a:endParaRPr lang="ru-RU" sz="2000" b="1" spc="-105" dirty="0">
              <a:solidFill>
                <a:srgbClr val="C00000"/>
              </a:solidFill>
              <a:cs typeface="Trebuchet MS"/>
            </a:endParaRPr>
          </a:p>
        </p:txBody>
      </p:sp>
      <p:sp>
        <p:nvSpPr>
          <p:cNvPr id="87" name="object 64"/>
          <p:cNvSpPr txBox="1"/>
          <p:nvPr/>
        </p:nvSpPr>
        <p:spPr>
          <a:xfrm>
            <a:off x="6148261" y="3966096"/>
            <a:ext cx="279082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05" dirty="0" smtClean="0">
                <a:solidFill>
                  <a:srgbClr val="C00000"/>
                </a:solidFill>
                <a:cs typeface="Trebuchet MS"/>
              </a:rPr>
              <a:t>Место проживания</a:t>
            </a:r>
            <a:endParaRPr lang="ru-RU" sz="2000" b="1" spc="-105" dirty="0">
              <a:solidFill>
                <a:srgbClr val="C00000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233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33507882"/>
              </p:ext>
            </p:extLst>
          </p:nvPr>
        </p:nvGraphicFramePr>
        <p:xfrm>
          <a:off x="5047792" y="1313948"/>
          <a:ext cx="3857448" cy="4985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44827017"/>
              </p:ext>
            </p:extLst>
          </p:nvPr>
        </p:nvGraphicFramePr>
        <p:xfrm>
          <a:off x="107504" y="970146"/>
          <a:ext cx="4320480" cy="166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755858" y="1484784"/>
            <a:ext cx="1015942" cy="584775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C00000"/>
                </a:solidFill>
              </a:rPr>
              <a:t>4557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C00000"/>
                </a:solidFill>
              </a:rPr>
              <a:t>человек</a:t>
            </a:r>
            <a:endParaRPr lang="ru-RU" altLang="ru-RU" sz="1600" b="1" dirty="0">
              <a:solidFill>
                <a:srgbClr val="C00000"/>
              </a:solidFill>
            </a:endParaRPr>
          </a:p>
        </p:txBody>
      </p:sp>
      <p:sp>
        <p:nvSpPr>
          <p:cNvPr id="20" name="object 5"/>
          <p:cNvSpPr/>
          <p:nvPr/>
        </p:nvSpPr>
        <p:spPr>
          <a:xfrm>
            <a:off x="179512" y="130718"/>
            <a:ext cx="7704648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ЭПИДЕМИЧЕСКАЯ СИТУАЦИЯ ПО ВИЧ-ИНФЕКЦИИ В ВОРОНЕЖСКОЙ ОБЛАСТИ </a:t>
            </a: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2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69" y="116632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11"/>
          <p:cNvSpPr/>
          <p:nvPr/>
        </p:nvSpPr>
        <p:spPr>
          <a:xfrm>
            <a:off x="8604448" y="1307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>
                <a:latin typeface="+mj-lt"/>
                <a:ea typeface="+mj-ea"/>
                <a:cs typeface="+mj-cs"/>
              </a:rPr>
              <a:t>6</a:t>
            </a:r>
            <a:endParaRPr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Z:\Картограмма поражённость ВИЧ на 31.12.201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4" y="2519528"/>
            <a:ext cx="5034426" cy="41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16216" y="2852934"/>
            <a:ext cx="2449247" cy="20313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г</a:t>
            </a:r>
            <a:r>
              <a:rPr 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Нововоронеж</a:t>
            </a:r>
            <a:r>
              <a:rPr 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367,5 Подгоренский            306,7</a:t>
            </a:r>
            <a:endParaRPr lang="ru-RU" sz="1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Эртильский</a:t>
            </a:r>
            <a:r>
              <a:rPr 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258,7</a:t>
            </a:r>
            <a:endParaRPr lang="ru-RU" sz="1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Каширский                258,7</a:t>
            </a:r>
          </a:p>
          <a:p>
            <a:r>
              <a:rPr lang="ru-RU" sz="1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Репьёвский</a:t>
            </a:r>
            <a:r>
              <a:rPr 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260,3</a:t>
            </a:r>
            <a:endParaRPr lang="ru-RU" sz="1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Лискинский</a:t>
            </a:r>
            <a:r>
              <a:rPr 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255,7</a:t>
            </a:r>
            <a:endParaRPr lang="ru-RU" sz="1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Новоусманский</a:t>
            </a:r>
            <a:r>
              <a:rPr 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250,5</a:t>
            </a:r>
            <a:endParaRPr lang="ru-RU" sz="1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Острогожский</a:t>
            </a:r>
            <a:r>
              <a:rPr 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227,7</a:t>
            </a:r>
          </a:p>
          <a:p>
            <a:r>
              <a:rPr 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Воронеж                 210,1</a:t>
            </a:r>
          </a:p>
        </p:txBody>
      </p:sp>
    </p:spTree>
    <p:extLst>
      <p:ext uri="{BB962C8B-B14F-4D97-AF65-F5344CB8AC3E}">
        <p14:creationId xmlns:p14="http://schemas.microsoft.com/office/powerpoint/2010/main" val="35004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/>
          <p:nvPr/>
        </p:nvSpPr>
        <p:spPr>
          <a:xfrm>
            <a:off x="201923" y="139918"/>
            <a:ext cx="7682237" cy="778002"/>
          </a:xfrm>
          <a:custGeom>
            <a:avLst/>
            <a:gdLst/>
            <a:ahLst/>
            <a:cxnLst/>
            <a:rect l="l" t="t" r="r" b="b"/>
            <a:pathLst>
              <a:path w="7884159" h="648335">
                <a:moveTo>
                  <a:pt x="0" y="648068"/>
                </a:moveTo>
                <a:lnTo>
                  <a:pt x="7884033" y="648068"/>
                </a:lnTo>
                <a:lnTo>
                  <a:pt x="7884033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НУЖНО ЗНАТЬ О ВИЧ/СПИД?</a:t>
            </a:r>
            <a:endParaRPr lang="ru-RU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17"/>
          <p:cNvSpPr/>
          <p:nvPr/>
        </p:nvSpPr>
        <p:spPr>
          <a:xfrm>
            <a:off x="8615735" y="139918"/>
            <a:ext cx="477520" cy="778002"/>
          </a:xfrm>
          <a:custGeom>
            <a:avLst/>
            <a:gdLst/>
            <a:ahLst/>
            <a:cxnLst/>
            <a:rect l="l" t="t" r="r" b="b"/>
            <a:pathLst>
              <a:path w="477520" h="648335">
                <a:moveTo>
                  <a:pt x="0" y="648068"/>
                </a:moveTo>
                <a:lnTo>
                  <a:pt x="477418" y="648068"/>
                </a:lnTo>
                <a:lnTo>
                  <a:pt x="4774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</a:t>
            </a:r>
            <a:endParaRPr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8" y="144819"/>
            <a:ext cx="457199" cy="8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10" descr="схематическая 3д модель вируса ВИЧ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88" y="861792"/>
            <a:ext cx="3312368" cy="3312369"/>
          </a:xfrm>
        </p:spPr>
      </p:pic>
      <p:sp>
        <p:nvSpPr>
          <p:cNvPr id="3" name="Прямоугольник 2"/>
          <p:cNvSpPr/>
          <p:nvPr/>
        </p:nvSpPr>
        <p:spPr>
          <a:xfrm>
            <a:off x="3429923" y="1412776"/>
            <a:ext cx="565212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ВИЧ</a:t>
            </a:r>
            <a:r>
              <a:rPr lang="ru-RU" sz="2400" b="1" dirty="0"/>
              <a:t>-инфекция – хроническое инфекционное заболевание человека, вызываемое </a:t>
            </a:r>
            <a:r>
              <a:rPr lang="ru-RU" sz="2400" b="1" dirty="0">
                <a:solidFill>
                  <a:srgbClr val="C00000"/>
                </a:solidFill>
              </a:rPr>
              <a:t>В</a:t>
            </a:r>
            <a:r>
              <a:rPr lang="ru-RU" sz="2400" b="1" dirty="0"/>
              <a:t>ирусом </a:t>
            </a:r>
            <a:r>
              <a:rPr lang="ru-RU" sz="2400" b="1" dirty="0">
                <a:solidFill>
                  <a:srgbClr val="C00000"/>
                </a:solidFill>
              </a:rPr>
              <a:t>И</a:t>
            </a:r>
            <a:r>
              <a:rPr lang="ru-RU" sz="2400" b="1" dirty="0"/>
              <a:t>ммунодефицита </a:t>
            </a:r>
            <a:r>
              <a:rPr lang="ru-RU" sz="2400" b="1" dirty="0">
                <a:solidFill>
                  <a:srgbClr val="C00000"/>
                </a:solidFill>
              </a:rPr>
              <a:t>Ч</a:t>
            </a:r>
            <a:r>
              <a:rPr lang="ru-RU" sz="2400" b="1" dirty="0"/>
              <a:t>еловека, характеризуется прогрессирующим поражением иммунной системы.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1923" y="4365103"/>
            <a:ext cx="551815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СПИД</a:t>
            </a:r>
            <a:r>
              <a:rPr lang="ru-RU" sz="2400" b="1" dirty="0"/>
              <a:t> – </a:t>
            </a:r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ru-RU" sz="2400" b="1" dirty="0"/>
              <a:t>индром </a:t>
            </a:r>
            <a:r>
              <a:rPr lang="ru-RU" sz="2400" b="1" dirty="0">
                <a:solidFill>
                  <a:srgbClr val="C00000"/>
                </a:solidFill>
              </a:rPr>
              <a:t>П</a:t>
            </a:r>
            <a:r>
              <a:rPr lang="ru-RU" sz="2400" b="1" dirty="0"/>
              <a:t>риобретённого </a:t>
            </a:r>
            <a:r>
              <a:rPr lang="ru-RU" sz="2400" b="1" dirty="0" err="1">
                <a:solidFill>
                  <a:srgbClr val="C00000"/>
                </a:solidFill>
              </a:rPr>
              <a:t>И</a:t>
            </a:r>
            <a:r>
              <a:rPr lang="ru-RU" sz="2400" b="1" dirty="0" err="1"/>
              <a:t>ммуно</a:t>
            </a:r>
            <a:r>
              <a:rPr lang="ru-RU" sz="2400" b="1" dirty="0" err="1">
                <a:solidFill>
                  <a:srgbClr val="C00000"/>
                </a:solidFill>
              </a:rPr>
              <a:t>Д</a:t>
            </a:r>
            <a:r>
              <a:rPr lang="ru-RU" sz="2400" b="1" dirty="0" err="1"/>
              <a:t>ефицита</a:t>
            </a:r>
            <a:r>
              <a:rPr lang="ru-RU" sz="2400" b="1" dirty="0"/>
              <a:t>, последняя стадия развития ВИЧ-инфекции. Развивается у ВИЧ-положительных, кто не наблюдается у специалистов и не принимает необходимое лечение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43" y="4221088"/>
            <a:ext cx="2743200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28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2656</TotalTime>
  <Words>1019</Words>
  <Application>Microsoft Office PowerPoint</Application>
  <PresentationFormat>Экран (4:3)</PresentationFormat>
  <Paragraphs>218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ЭПИДЕМИЧЕСКАЯ СИТУАЦИЯ  ПО ВИЧ-ИНФЕКЦИИ В МИРЕ</vt:lpstr>
      <vt:lpstr>ЭПИДЕМИЧЕСКАЯ СИТУАЦИЯ  ПО ВИЧ-ИНФЕКЦИИ В РОССИЙСКОЙ ФЕДЕРАЦИИ</vt:lpstr>
      <vt:lpstr> В 2019 г. в Российской Федерации умерло от всех причин 33 577 больных ВИЧ-инфекцией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Эпидемическая ситуация по ВИЧ-инфекции  в Воронежской области.  Новые аспекты реализации межведомственных программ по вопросам профилактики ВИЧ/СПИДа.</dc:title>
  <dc:creator>Сергей Андрейас</dc:creator>
  <cp:lastModifiedBy>Александр</cp:lastModifiedBy>
  <cp:revision>132</cp:revision>
  <dcterms:created xsi:type="dcterms:W3CDTF">2019-05-15T09:58:53Z</dcterms:created>
  <dcterms:modified xsi:type="dcterms:W3CDTF">2020-11-26T10:31:12Z</dcterms:modified>
</cp:coreProperties>
</file>